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320" r:id="rId3"/>
    <p:sldId id="282" r:id="rId4"/>
    <p:sldId id="367" r:id="rId5"/>
    <p:sldId id="281" r:id="rId6"/>
    <p:sldId id="307" r:id="rId7"/>
    <p:sldId id="308" r:id="rId8"/>
    <p:sldId id="258" r:id="rId9"/>
    <p:sldId id="283" r:id="rId10"/>
    <p:sldId id="369" r:id="rId11"/>
    <p:sldId id="321" r:id="rId12"/>
    <p:sldId id="268" r:id="rId13"/>
    <p:sldId id="347" r:id="rId14"/>
    <p:sldId id="284" r:id="rId15"/>
    <p:sldId id="271" r:id="rId16"/>
    <p:sldId id="348" r:id="rId17"/>
    <p:sldId id="370" r:id="rId18"/>
    <p:sldId id="349" r:id="rId19"/>
    <p:sldId id="350" r:id="rId20"/>
    <p:sldId id="351" r:id="rId21"/>
    <p:sldId id="352" r:id="rId22"/>
    <p:sldId id="353" r:id="rId23"/>
    <p:sldId id="354" r:id="rId24"/>
    <p:sldId id="355" r:id="rId25"/>
    <p:sldId id="356" r:id="rId26"/>
    <p:sldId id="359" r:id="rId27"/>
    <p:sldId id="358" r:id="rId28"/>
    <p:sldId id="360" r:id="rId29"/>
    <p:sldId id="361" r:id="rId30"/>
    <p:sldId id="362" r:id="rId31"/>
    <p:sldId id="363" r:id="rId32"/>
    <p:sldId id="364" r:id="rId33"/>
    <p:sldId id="365" r:id="rId34"/>
    <p:sldId id="366" r:id="rId3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0">
          <p15:clr>
            <a:srgbClr val="A4A3A4"/>
          </p15:clr>
        </p15:guide>
        <p15:guide id="2" pos="39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2F2F2"/>
    <a:srgbClr val="C5E0B4"/>
    <a:srgbClr val="FFE7BB"/>
    <a:srgbClr val="FFA905"/>
    <a:srgbClr val="FF7A04"/>
    <a:srgbClr val="FFB72E"/>
    <a:srgbClr val="FFC253"/>
    <a:srgbClr val="00B050"/>
    <a:srgbClr val="FFFA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7" d="100"/>
          <a:sy n="57" d="100"/>
        </p:scale>
        <p:origin x="535" y="17"/>
      </p:cViewPr>
      <p:guideLst>
        <p:guide orient="horz" pos="2210"/>
        <p:guide pos="3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77175061-2FF7-4614-9D21-8EDF222F32AF}" type="datetimeFigureOut">
              <a:rPr lang="zh-CN" altLang="en-US" smtClean="0"/>
              <a:t>2018/1/16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CD8876E2-D237-4DE2-ACAB-7FED7C6BC6B2}" type="slidenum">
              <a:rPr lang="zh-CN" altLang="en-US" smtClean="0"/>
              <a:t>‹#›</a:t>
            </a:fld>
            <a:endParaRPr lang="zh-CN" altLang="en-US"/>
          </a:p>
        </p:txBody>
      </p:sp>
    </p:spTree>
    <p:extLst>
      <p:ext uri="{BB962C8B-B14F-4D97-AF65-F5344CB8AC3E}">
        <p14:creationId xmlns:p14="http://schemas.microsoft.com/office/powerpoint/2010/main" val="1454141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AA9549-DF01-40DA-A806-EF02922A16C4}" type="slidenum">
              <a:rPr lang="zh-CN" altLang="en-US" smtClean="0"/>
              <a:t>2</a:t>
            </a:fld>
            <a:endParaRPr lang="zh-CN" altLang="en-US"/>
          </a:p>
        </p:txBody>
      </p:sp>
    </p:spTree>
    <p:extLst>
      <p:ext uri="{BB962C8B-B14F-4D97-AF65-F5344CB8AC3E}">
        <p14:creationId xmlns:p14="http://schemas.microsoft.com/office/powerpoint/2010/main" val="65996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6600">
                <a:latin typeface="微软雅黑" panose="020B0503020204020204" pitchFamily="34" charset="-122"/>
                <a:ea typeface="微软雅黑" panose="020B0503020204020204" pitchFamily="34" charset="-122"/>
              </a:rPr>
              <a:t>第四大优势：运动处方科学系统地融合抗阻、有氧及柔韧度训练，精心打造了适合全民推广的精准运动处方执行体系。根据用户健康数据、生活习惯、运动能力，为用户量身制定专业运动处方，同时结合“康兮”智能精准运动APP，指导患者进行系统训练。</a:t>
            </a:r>
          </a:p>
        </p:txBody>
      </p:sp>
    </p:spTree>
    <p:extLst>
      <p:ext uri="{BB962C8B-B14F-4D97-AF65-F5344CB8AC3E}">
        <p14:creationId xmlns:p14="http://schemas.microsoft.com/office/powerpoint/2010/main" val="97996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AA9549-DF01-40DA-A806-EF02922A16C4}" type="slidenum">
              <a:rPr lang="zh-CN" altLang="en-US" smtClean="0">
                <a:solidFill>
                  <a:prstClr val="black"/>
                </a:solidFill>
              </a:rPr>
              <a:t>17</a:t>
            </a:fld>
            <a:endParaRPr lang="zh-CN" altLang="en-US">
              <a:solidFill>
                <a:prstClr val="black"/>
              </a:solidFill>
            </a:endParaRPr>
          </a:p>
        </p:txBody>
      </p:sp>
    </p:spTree>
    <p:extLst>
      <p:ext uri="{BB962C8B-B14F-4D97-AF65-F5344CB8AC3E}">
        <p14:creationId xmlns:p14="http://schemas.microsoft.com/office/powerpoint/2010/main" val="3478212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6796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0647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64785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userDrawn="1"/>
        </p:nvSpPr>
        <p:spPr>
          <a:xfrm>
            <a:off x="-9525" y="-20955"/>
            <a:ext cx="12203430" cy="6932930"/>
          </a:xfrm>
          <a:prstGeom prst="rect">
            <a:avLst/>
          </a:prstGeom>
          <a:solidFill>
            <a:srgbClr val="FFF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8EF"/>
              </a:solidFill>
            </a:endParaRP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descr="形状-1"/>
          <p:cNvPicPr>
            <a:picLocks noChangeAspect="1"/>
          </p:cNvPicPr>
          <p:nvPr userDrawn="1"/>
        </p:nvPicPr>
        <p:blipFill>
          <a:blip r:embed="rId2"/>
          <a:stretch>
            <a:fillRect/>
          </a:stretch>
        </p:blipFill>
        <p:spPr>
          <a:xfrm>
            <a:off x="568325" y="445770"/>
            <a:ext cx="11645265" cy="269240"/>
          </a:xfrm>
          <a:prstGeom prst="rect">
            <a:avLst/>
          </a:prstGeom>
        </p:spPr>
      </p:pic>
      <p:pic>
        <p:nvPicPr>
          <p:cNvPr id="20" name="图片 19" descr="矩形-4"/>
          <p:cNvPicPr>
            <a:picLocks noChangeAspect="1"/>
          </p:cNvPicPr>
          <p:nvPr userDrawn="1"/>
        </p:nvPicPr>
        <p:blipFill>
          <a:blip r:embed="rId3"/>
          <a:stretch>
            <a:fillRect/>
          </a:stretch>
        </p:blipFill>
        <p:spPr>
          <a:xfrm>
            <a:off x="5881370" y="6599555"/>
            <a:ext cx="614680" cy="2971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2018/1/16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2018/1/16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2018/1/16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2018/1/16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2018/1/16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康兮ppt（封面）"/>
          <p:cNvPicPr>
            <a:picLocks noChangeAspect="1"/>
          </p:cNvPicPr>
          <p:nvPr/>
        </p:nvPicPr>
        <p:blipFill>
          <a:blip r:embed="rId2"/>
          <a:stretch>
            <a:fillRect/>
          </a:stretch>
        </p:blipFill>
        <p:spPr>
          <a:xfrm>
            <a:off x="-99060" y="-26670"/>
            <a:ext cx="12339320" cy="6941185"/>
          </a:xfrm>
          <a:prstGeom prst="rect">
            <a:avLst/>
          </a:prstGeom>
        </p:spPr>
      </p:pic>
      <p:pic>
        <p:nvPicPr>
          <p:cNvPr id="5" name="图片 4" descr="图层-4"/>
          <p:cNvPicPr>
            <a:picLocks noChangeAspect="1"/>
          </p:cNvPicPr>
          <p:nvPr/>
        </p:nvPicPr>
        <p:blipFill>
          <a:blip r:embed="rId3"/>
          <a:stretch>
            <a:fillRect/>
          </a:stretch>
        </p:blipFill>
        <p:spPr>
          <a:xfrm>
            <a:off x="561340" y="372110"/>
            <a:ext cx="647065" cy="726440"/>
          </a:xfrm>
          <a:prstGeom prst="rect">
            <a:avLst/>
          </a:prstGeom>
        </p:spPr>
      </p:pic>
      <p:pic>
        <p:nvPicPr>
          <p:cNvPr id="6" name="图片 5" descr="康兮运动健康学院"/>
          <p:cNvPicPr>
            <a:picLocks noChangeAspect="1"/>
          </p:cNvPicPr>
          <p:nvPr/>
        </p:nvPicPr>
        <p:blipFill>
          <a:blip r:embed="rId4"/>
          <a:stretch>
            <a:fillRect/>
          </a:stretch>
        </p:blipFill>
        <p:spPr>
          <a:xfrm>
            <a:off x="1353185" y="624205"/>
            <a:ext cx="1868805" cy="222885"/>
          </a:xfrm>
          <a:prstGeom prst="rect">
            <a:avLst/>
          </a:prstGeom>
        </p:spPr>
      </p:pic>
      <p:pic>
        <p:nvPicPr>
          <p:cNvPr id="7" name="图片 6" descr="矩形-1"/>
          <p:cNvPicPr>
            <a:picLocks noChangeAspect="1"/>
          </p:cNvPicPr>
          <p:nvPr/>
        </p:nvPicPr>
        <p:blipFill>
          <a:blip r:embed="rId5"/>
          <a:stretch>
            <a:fillRect/>
          </a:stretch>
        </p:blipFill>
        <p:spPr>
          <a:xfrm>
            <a:off x="5116195" y="3221990"/>
            <a:ext cx="6747510" cy="1084580"/>
          </a:xfrm>
          <a:prstGeom prst="rect">
            <a:avLst/>
          </a:prstGeom>
        </p:spPr>
      </p:pic>
      <p:pic>
        <p:nvPicPr>
          <p:cNvPr id="8" name="图片 7" descr="矩形-2"/>
          <p:cNvPicPr>
            <a:picLocks noChangeAspect="1"/>
          </p:cNvPicPr>
          <p:nvPr/>
        </p:nvPicPr>
        <p:blipFill>
          <a:blip r:embed="rId6"/>
          <a:stretch>
            <a:fillRect/>
          </a:stretch>
        </p:blipFill>
        <p:spPr>
          <a:xfrm>
            <a:off x="5116195" y="3221990"/>
            <a:ext cx="935355" cy="1036320"/>
          </a:xfrm>
          <a:prstGeom prst="rect">
            <a:avLst/>
          </a:prstGeom>
        </p:spPr>
      </p:pic>
      <p:sp>
        <p:nvSpPr>
          <p:cNvPr id="2" name="文本框 1"/>
          <p:cNvSpPr txBox="1"/>
          <p:nvPr/>
        </p:nvSpPr>
        <p:spPr>
          <a:xfrm>
            <a:off x="5979890" y="3443922"/>
            <a:ext cx="5955476" cy="523220"/>
          </a:xfrm>
          <a:prstGeom prst="rect">
            <a:avLst/>
          </a:prstGeom>
          <a:noFill/>
        </p:spPr>
        <p:txBody>
          <a:bodyPr wrap="none" rtlCol="0">
            <a:spAutoFit/>
          </a:bodyPr>
          <a:lstStyle/>
          <a:p>
            <a:pPr algn="l"/>
            <a:r>
              <a:rPr lang="zh-CN" altLang="en-US" sz="2800" b="1" dirty="0" smtClean="0">
                <a:solidFill>
                  <a:schemeClr val="bg1"/>
                </a:solidFill>
                <a:latin typeface="黑体" panose="02010609060101010101" pitchFamily="49" charset="-122"/>
                <a:ea typeface="黑体" panose="02010609060101010101" pitchFamily="49" charset="-122"/>
              </a:rPr>
              <a:t>糖尿病</a:t>
            </a:r>
            <a:r>
              <a:rPr sz="2800" b="1" dirty="0" smtClean="0">
                <a:solidFill>
                  <a:schemeClr val="bg1"/>
                </a:solidFill>
                <a:latin typeface="黑体" panose="02010609060101010101" pitchFamily="49" charset="-122"/>
                <a:ea typeface="黑体" panose="02010609060101010101" pitchFamily="49" charset="-122"/>
              </a:rPr>
              <a:t>一体化</a:t>
            </a:r>
            <a:r>
              <a:rPr lang="zh-CN" altLang="en-US" sz="2800" b="1" dirty="0" smtClean="0">
                <a:solidFill>
                  <a:schemeClr val="bg1"/>
                </a:solidFill>
                <a:latin typeface="黑体" panose="02010609060101010101" pitchFamily="49" charset="-122"/>
                <a:ea typeface="黑体" panose="02010609060101010101" pitchFamily="49" charset="-122"/>
              </a:rPr>
              <a:t>运动管理的创新与实践</a:t>
            </a:r>
            <a:endParaRPr sz="2800" b="1" dirty="0" smtClean="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805180" y="1145540"/>
            <a:ext cx="10986770" cy="5102225"/>
            <a:chOff x="1268" y="1804"/>
            <a:chExt cx="17302" cy="8035"/>
          </a:xfrm>
        </p:grpSpPr>
        <p:sp>
          <p:nvSpPr>
            <p:cNvPr id="6" name="文本框 5"/>
            <p:cNvSpPr txBox="1"/>
            <p:nvPr/>
          </p:nvSpPr>
          <p:spPr>
            <a:xfrm>
              <a:off x="1268" y="3581"/>
              <a:ext cx="2234" cy="582"/>
            </a:xfrm>
            <a:prstGeom prst="rect">
              <a:avLst/>
            </a:prstGeom>
            <a:noFill/>
            <a:ln>
              <a:solidFill>
                <a:srgbClr val="FF9900"/>
              </a:solidFill>
            </a:ln>
          </p:spPr>
          <p:txBody>
            <a:bodyPr wrap="square" rtlCol="0">
              <a:spAutoFit/>
            </a:bodyPr>
            <a:lstStyle/>
            <a:p>
              <a:pPr algn="ct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rPr>
                <a:t>准备期</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7" name="矩形 6"/>
            <p:cNvSpPr/>
            <p:nvPr/>
          </p:nvSpPr>
          <p:spPr>
            <a:xfrm>
              <a:off x="4234" y="1804"/>
              <a:ext cx="3881" cy="3858"/>
            </a:xfrm>
            <a:prstGeom prst="rect">
              <a:avLst/>
            </a:prstGeom>
          </p:spPr>
          <p:txBody>
            <a:bodyPr wrap="square">
              <a:spAutoFit/>
            </a:bodyPr>
            <a:lstStyle/>
            <a:p>
              <a:pPr>
                <a:lnSpc>
                  <a:spcPts val="48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门诊及住院信息归集分析</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ts val="4800"/>
                </a:lnSpc>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3</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次免费运动处方辅导</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ts val="4800"/>
                </a:lnSpc>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12</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周辅导或自我练习</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ts val="48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复诊方案的执行</a:t>
              </a:r>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sym typeface="+mn-ea"/>
              </a:endParaRPr>
            </a:p>
          </p:txBody>
        </p:sp>
        <p:sp>
          <p:nvSpPr>
            <p:cNvPr id="8" name="左大括号 7"/>
            <p:cNvSpPr/>
            <p:nvPr/>
          </p:nvSpPr>
          <p:spPr>
            <a:xfrm>
              <a:off x="3741" y="2283"/>
              <a:ext cx="493" cy="3237"/>
            </a:xfrm>
            <a:prstGeom prst="leftBrace">
              <a:avLst/>
            </a:prstGeom>
            <a:noFill/>
            <a:ln w="19050">
              <a:solidFill>
                <a:srgbClr val="FF9900">
                  <a:alpha val="99000"/>
                </a:srgbClr>
              </a:solidFill>
            </a:ln>
            <a:extLst>
              <a:ext uri="{909E8E84-426E-40DD-AFC4-6F175D3DCCD1}">
                <a14:hiddenFill xmlns:a14="http://schemas.microsoft.com/office/drawing/2010/main">
                  <a:solidFill>
                    <a:srgbClr val="FF990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9900"/>
                </a:solidFill>
              </a:endParaRPr>
            </a:p>
          </p:txBody>
        </p:sp>
        <p:sp>
          <p:nvSpPr>
            <p:cNvPr id="39" name="左大括号 38"/>
            <p:cNvSpPr/>
            <p:nvPr/>
          </p:nvSpPr>
          <p:spPr>
            <a:xfrm>
              <a:off x="7998" y="2617"/>
              <a:ext cx="354" cy="1643"/>
            </a:xfrm>
            <a:prstGeom prst="leftBrace">
              <a:avLst/>
            </a:prstGeom>
            <a:noFill/>
            <a:ln w="19050">
              <a:solidFill>
                <a:srgbClr val="FF9900">
                  <a:alpha val="99000"/>
                </a:srgbClr>
              </a:solidFill>
            </a:ln>
            <a:extLst>
              <a:ext uri="{909E8E84-426E-40DD-AFC4-6F175D3DCCD1}">
                <a14:hiddenFill xmlns:a14="http://schemas.microsoft.com/office/drawing/2010/main">
                  <a:solidFill>
                    <a:srgbClr val="FF990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9900"/>
                </a:solidFill>
              </a:endParaRPr>
            </a:p>
          </p:txBody>
        </p:sp>
        <p:sp>
          <p:nvSpPr>
            <p:cNvPr id="40" name="矩形 39"/>
            <p:cNvSpPr/>
            <p:nvPr/>
          </p:nvSpPr>
          <p:spPr>
            <a:xfrm>
              <a:off x="8312" y="2119"/>
              <a:ext cx="7001" cy="2472"/>
            </a:xfrm>
            <a:prstGeom prst="rect">
              <a:avLst/>
            </a:prstGeom>
          </p:spPr>
          <p:txBody>
            <a:bodyPr wrap="square">
              <a:spAutoFit/>
            </a:bodyPr>
            <a:lstStyle/>
            <a:p>
              <a:pPr>
                <a:lnSpc>
                  <a:spcPct val="20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掌握运动处方执行的技术（有氧、力量、柔韧）</a:t>
              </a:r>
              <a:endPar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ct val="20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学习和习惯跟随康兮</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APP</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自我练习与管理数据</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ct val="20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强化教育及习惯养成</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p:txBody>
        </p:sp>
        <p:sp>
          <p:nvSpPr>
            <p:cNvPr id="41" name="文本框 40"/>
            <p:cNvSpPr txBox="1"/>
            <p:nvPr/>
          </p:nvSpPr>
          <p:spPr>
            <a:xfrm>
              <a:off x="1268" y="7049"/>
              <a:ext cx="2234" cy="582"/>
            </a:xfrm>
            <a:prstGeom prst="rect">
              <a:avLst/>
            </a:prstGeom>
            <a:noFill/>
            <a:ln>
              <a:solidFill>
                <a:srgbClr val="FF9900"/>
              </a:solidFill>
            </a:ln>
          </p:spPr>
          <p:txBody>
            <a:bodyPr wrap="square" rtlCol="0">
              <a:spAutoFit/>
            </a:bodyPr>
            <a:lstStyle/>
            <a:p>
              <a:pPr algn="ct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rPr>
                <a:t>自我管理期</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42" name="矩形 41"/>
            <p:cNvSpPr/>
            <p:nvPr/>
          </p:nvSpPr>
          <p:spPr>
            <a:xfrm>
              <a:off x="4234" y="6290"/>
              <a:ext cx="4751" cy="1890"/>
            </a:xfrm>
            <a:prstGeom prst="rect">
              <a:avLst/>
            </a:prstGeom>
          </p:spPr>
          <p:txBody>
            <a:bodyPr wrap="square">
              <a:spAutoFit/>
            </a:bodyPr>
            <a:lstStyle/>
            <a:p>
              <a:pPr>
                <a:lnSpc>
                  <a:spcPct val="15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跟随康兮</a:t>
              </a: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APP</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完成处方</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ct val="150000"/>
                </a:lnSpc>
              </a:pP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定期复诊</a:t>
              </a:r>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sym typeface="+mn-ea"/>
              </a:endParaRPr>
            </a:p>
          </p:txBody>
        </p:sp>
        <p:sp>
          <p:nvSpPr>
            <p:cNvPr id="43" name="左大括号 42"/>
            <p:cNvSpPr/>
            <p:nvPr/>
          </p:nvSpPr>
          <p:spPr>
            <a:xfrm>
              <a:off x="3741" y="6632"/>
              <a:ext cx="493" cy="1324"/>
            </a:xfrm>
            <a:prstGeom prst="leftBrace">
              <a:avLst/>
            </a:prstGeom>
            <a:noFill/>
            <a:ln w="19050">
              <a:solidFill>
                <a:srgbClr val="FF9900">
                  <a:alpha val="99000"/>
                </a:srgbClr>
              </a:solidFill>
            </a:ln>
            <a:extLst>
              <a:ext uri="{909E8E84-426E-40DD-AFC4-6F175D3DCCD1}">
                <a14:hiddenFill xmlns:a14="http://schemas.microsoft.com/office/drawing/2010/main">
                  <a:solidFill>
                    <a:srgbClr val="FF990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9900"/>
                </a:solidFill>
              </a:endParaRPr>
            </a:p>
          </p:txBody>
        </p:sp>
        <p:sp>
          <p:nvSpPr>
            <p:cNvPr id="46" name="左大括号 45"/>
            <p:cNvSpPr/>
            <p:nvPr/>
          </p:nvSpPr>
          <p:spPr>
            <a:xfrm>
              <a:off x="7836" y="5699"/>
              <a:ext cx="354" cy="1962"/>
            </a:xfrm>
            <a:prstGeom prst="leftBrace">
              <a:avLst/>
            </a:prstGeom>
            <a:noFill/>
            <a:ln w="19050">
              <a:solidFill>
                <a:srgbClr val="FF9900">
                  <a:alpha val="99000"/>
                </a:srgbClr>
              </a:solidFill>
            </a:ln>
            <a:extLst>
              <a:ext uri="{909E8E84-426E-40DD-AFC4-6F175D3DCCD1}">
                <a14:hiddenFill xmlns:a14="http://schemas.microsoft.com/office/drawing/2010/main">
                  <a:solidFill>
                    <a:srgbClr val="FF990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9900"/>
                </a:solidFill>
              </a:endParaRPr>
            </a:p>
          </p:txBody>
        </p:sp>
        <p:sp>
          <p:nvSpPr>
            <p:cNvPr id="47" name="矩形 46"/>
            <p:cNvSpPr/>
            <p:nvPr/>
          </p:nvSpPr>
          <p:spPr>
            <a:xfrm>
              <a:off x="8329" y="5406"/>
              <a:ext cx="7001" cy="2472"/>
            </a:xfrm>
            <a:prstGeom prst="rect">
              <a:avLst/>
            </a:prstGeom>
          </p:spPr>
          <p:txBody>
            <a:bodyPr wrap="square">
              <a:spAutoFit/>
            </a:bodyPr>
            <a:lstStyle/>
            <a:p>
              <a:pPr>
                <a:lnSpc>
                  <a:spcPct val="15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智能化</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sym typeface="+mn-ea"/>
                </a:rPr>
                <a:t>、</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动态个性化</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运动数据、生化数据及日常生活数据跟踪管理</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会诊专家根据实时数据跟踪病情</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数据分析、病情预警</a:t>
              </a:r>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3473" y="8709"/>
              <a:ext cx="4177" cy="582"/>
            </a:xfrm>
            <a:prstGeom prst="rect">
              <a:avLst/>
            </a:prstGeom>
            <a:noFill/>
            <a:ln>
              <a:solidFill>
                <a:srgbClr val="FF9900"/>
              </a:solidFill>
            </a:ln>
          </p:spPr>
          <p:txBody>
            <a:bodyPr wrap="square" rtlCol="0">
              <a:spAutoFit/>
            </a:bodyPr>
            <a:lstStyle/>
            <a:p>
              <a:pPr algn="ct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线</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rPr>
                <a:t>下分阶段标准化辅导</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131" y="8728"/>
              <a:ext cx="4974" cy="582"/>
            </a:xfrm>
            <a:prstGeom prst="rect">
              <a:avLst/>
            </a:prstGeom>
            <a:noFill/>
            <a:ln>
              <a:solidFill>
                <a:srgbClr val="FF9900"/>
              </a:solidFill>
            </a:ln>
          </p:spPr>
          <p:txBody>
            <a:bodyPr wrap="square" rtlCol="0">
              <a:spAutoFit/>
            </a:bodyPr>
            <a:lstStyle/>
            <a:p>
              <a:pPr algn="ct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线</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rPr>
                <a:t>上个性化练习与自我管理</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1" name="矩形 58"/>
            <p:cNvSpPr>
              <a:spLocks noChangeArrowheads="1"/>
            </p:cNvSpPr>
            <p:nvPr/>
          </p:nvSpPr>
          <p:spPr bwMode="auto">
            <a:xfrm>
              <a:off x="7620" y="8328"/>
              <a:ext cx="2730" cy="533"/>
            </a:xfrm>
            <a:prstGeom prst="rect">
              <a:avLst/>
            </a:prstGeom>
            <a:noFill/>
            <a:ln w="9525">
              <a:noFill/>
              <a:miter lim="800000"/>
            </a:ln>
          </p:spPr>
          <p:txBody>
            <a:bodyPr>
              <a:spAutoFit/>
            </a:bodyPr>
            <a:lstStyle/>
            <a:p>
              <a:pPr algn="ctr"/>
              <a:r>
                <a:rPr lang="zh-CN" altLang="en-US" sz="1600" dirty="0">
                  <a:solidFill>
                    <a:srgbClr val="777777"/>
                  </a:solidFill>
                  <a:latin typeface="微软雅黑" panose="020B0503020204020204" pitchFamily="34" charset="-122"/>
                  <a:ea typeface="微软雅黑" panose="020B0503020204020204" pitchFamily="34" charset="-122"/>
                </a:rPr>
                <a:t>反馈</a:t>
              </a:r>
              <a:endParaRPr lang="en-US" altLang="zh-CN" sz="1600" dirty="0" smtClean="0">
                <a:solidFill>
                  <a:srgbClr val="777777"/>
                </a:solidFill>
                <a:latin typeface="微软雅黑" panose="020B0503020204020204" pitchFamily="34" charset="-122"/>
                <a:ea typeface="微软雅黑" panose="020B0503020204020204" pitchFamily="34" charset="-122"/>
              </a:endParaRPr>
            </a:p>
          </p:txBody>
        </p:sp>
        <p:sp>
          <p:nvSpPr>
            <p:cNvPr id="23" name="矩形 58"/>
            <p:cNvSpPr>
              <a:spLocks noChangeArrowheads="1"/>
            </p:cNvSpPr>
            <p:nvPr/>
          </p:nvSpPr>
          <p:spPr bwMode="auto">
            <a:xfrm>
              <a:off x="3741" y="9261"/>
              <a:ext cx="3151" cy="533"/>
            </a:xfrm>
            <a:prstGeom prst="rect">
              <a:avLst/>
            </a:prstGeom>
            <a:noFill/>
            <a:ln w="9525">
              <a:noFill/>
              <a:miter lim="800000"/>
            </a:ln>
          </p:spPr>
          <p:txBody>
            <a:bodyPr wrap="square">
              <a:spAutoFit/>
            </a:bodyPr>
            <a:lstStyle/>
            <a:p>
              <a:pPr algn="ctr"/>
              <a:r>
                <a:rPr lang="zh-CN" altLang="en-US" sz="1600" dirty="0" smtClean="0">
                  <a:solidFill>
                    <a:srgbClr val="777777"/>
                  </a:solidFill>
                  <a:latin typeface="微软雅黑" panose="020B0503020204020204" pitchFamily="34" charset="-122"/>
                  <a:ea typeface="微软雅黑" panose="020B0503020204020204" pitchFamily="34" charset="-122"/>
                </a:rPr>
                <a:t>康兮</a:t>
              </a:r>
              <a:r>
                <a:rPr lang="en-US" altLang="zh-CN" sz="1600" dirty="0" smtClean="0">
                  <a:solidFill>
                    <a:srgbClr val="777777"/>
                  </a:solidFill>
                  <a:latin typeface="微软雅黑" panose="020B0503020204020204" pitchFamily="34" charset="-122"/>
                  <a:ea typeface="微软雅黑" panose="020B0503020204020204" pitchFamily="34" charset="-122"/>
                </a:rPr>
                <a:t>APP</a:t>
              </a:r>
              <a:r>
                <a:rPr lang="zh-CN" altLang="en-US" sz="1600" dirty="0" smtClean="0">
                  <a:solidFill>
                    <a:srgbClr val="777777"/>
                  </a:solidFill>
                  <a:latin typeface="微软雅黑" panose="020B0503020204020204" pitchFamily="34" charset="-122"/>
                  <a:ea typeface="微软雅黑" panose="020B0503020204020204" pitchFamily="34" charset="-122"/>
                </a:rPr>
                <a:t>教学课程</a:t>
              </a:r>
              <a:endParaRPr lang="en-US" altLang="zh-CN" sz="1600" dirty="0" smtClean="0">
                <a:solidFill>
                  <a:srgbClr val="777777"/>
                </a:solidFill>
                <a:latin typeface="微软雅黑" panose="020B0503020204020204" pitchFamily="34" charset="-122"/>
                <a:ea typeface="微软雅黑" panose="020B0503020204020204" pitchFamily="34" charset="-122"/>
              </a:endParaRPr>
            </a:p>
          </p:txBody>
        </p:sp>
        <p:sp>
          <p:nvSpPr>
            <p:cNvPr id="11" name="弧形 10"/>
            <p:cNvSpPr/>
            <p:nvPr/>
          </p:nvSpPr>
          <p:spPr>
            <a:xfrm>
              <a:off x="7971" y="8330"/>
              <a:ext cx="1914" cy="529"/>
            </a:xfrm>
            <a:prstGeom prst="arc">
              <a:avLst>
                <a:gd name="adj1" fmla="val 10832834"/>
                <a:gd name="adj2" fmla="val 0"/>
              </a:avLst>
            </a:prstGeom>
            <a:ln w="15875">
              <a:solidFill>
                <a:srgbClr val="FFA928"/>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p:cNvSpPr/>
            <p:nvPr/>
          </p:nvSpPr>
          <p:spPr>
            <a:xfrm rot="10800000">
              <a:off x="7986" y="9200"/>
              <a:ext cx="1914" cy="529"/>
            </a:xfrm>
            <a:prstGeom prst="arc">
              <a:avLst>
                <a:gd name="adj1" fmla="val 10832834"/>
                <a:gd name="adj2" fmla="val 0"/>
              </a:avLst>
            </a:prstGeom>
            <a:ln w="15875">
              <a:solidFill>
                <a:srgbClr val="FFA928"/>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58"/>
            <p:cNvSpPr>
              <a:spLocks noChangeArrowheads="1"/>
            </p:cNvSpPr>
            <p:nvPr/>
          </p:nvSpPr>
          <p:spPr bwMode="auto">
            <a:xfrm>
              <a:off x="7608" y="9079"/>
              <a:ext cx="2730" cy="533"/>
            </a:xfrm>
            <a:prstGeom prst="rect">
              <a:avLst/>
            </a:prstGeom>
            <a:noFill/>
            <a:ln w="9525">
              <a:noFill/>
              <a:miter lim="800000"/>
            </a:ln>
          </p:spPr>
          <p:txBody>
            <a:bodyPr>
              <a:spAutoFit/>
            </a:bodyPr>
            <a:lstStyle/>
            <a:p>
              <a:pPr algn="ctr"/>
              <a:r>
                <a:rPr lang="zh-CN" altLang="en-US" sz="1600" dirty="0" smtClean="0">
                  <a:solidFill>
                    <a:srgbClr val="777777"/>
                  </a:solidFill>
                  <a:latin typeface="微软雅黑" panose="020B0503020204020204" pitchFamily="34" charset="-122"/>
                  <a:ea typeface="微软雅黑" panose="020B0503020204020204" pitchFamily="34" charset="-122"/>
                </a:rPr>
                <a:t>专家调整</a:t>
              </a:r>
              <a:endParaRPr lang="en-US" altLang="zh-CN" sz="1600" dirty="0" smtClean="0">
                <a:solidFill>
                  <a:srgbClr val="777777"/>
                </a:solidFill>
                <a:latin typeface="微软雅黑" panose="020B0503020204020204" pitchFamily="34" charset="-122"/>
                <a:ea typeface="微软雅黑" panose="020B0503020204020204" pitchFamily="34" charset="-122"/>
              </a:endParaRPr>
            </a:p>
          </p:txBody>
        </p:sp>
        <p:sp>
          <p:nvSpPr>
            <p:cNvPr id="30" name="弧形 29"/>
            <p:cNvSpPr/>
            <p:nvPr/>
          </p:nvSpPr>
          <p:spPr>
            <a:xfrm>
              <a:off x="15246" y="8664"/>
              <a:ext cx="669" cy="666"/>
            </a:xfrm>
            <a:prstGeom prst="arc">
              <a:avLst>
                <a:gd name="adj1" fmla="val 12484782"/>
                <a:gd name="adj2" fmla="val 8300964"/>
              </a:avLst>
            </a:prstGeom>
            <a:ln w="15875">
              <a:solidFill>
                <a:srgbClr val="FFA928"/>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矩形 58"/>
            <p:cNvSpPr>
              <a:spLocks noChangeArrowheads="1"/>
            </p:cNvSpPr>
            <p:nvPr/>
          </p:nvSpPr>
          <p:spPr bwMode="auto">
            <a:xfrm>
              <a:off x="15840" y="8733"/>
              <a:ext cx="2730" cy="533"/>
            </a:xfrm>
            <a:prstGeom prst="rect">
              <a:avLst/>
            </a:prstGeom>
            <a:noFill/>
            <a:ln w="9525">
              <a:noFill/>
              <a:miter lim="800000"/>
            </a:ln>
          </p:spPr>
          <p:txBody>
            <a:bodyPr>
              <a:spAutoFit/>
            </a:bodyPr>
            <a:lstStyle/>
            <a:p>
              <a:pPr algn="ctr"/>
              <a:r>
                <a:rPr lang="zh-CN" altLang="en-US" sz="1600" dirty="0" smtClean="0">
                  <a:solidFill>
                    <a:srgbClr val="777777"/>
                  </a:solidFill>
                  <a:latin typeface="微软雅黑" panose="020B0503020204020204" pitchFamily="34" charset="-122"/>
                  <a:ea typeface="微软雅黑" panose="020B0503020204020204" pitchFamily="34" charset="-122"/>
                </a:rPr>
                <a:t>智能学习和调整</a:t>
              </a:r>
              <a:endParaRPr lang="en-US" altLang="zh-CN" sz="1600" dirty="0" smtClean="0">
                <a:solidFill>
                  <a:srgbClr val="777777"/>
                </a:solidFill>
                <a:latin typeface="微软雅黑" panose="020B0503020204020204" pitchFamily="34" charset="-122"/>
                <a:ea typeface="微软雅黑" panose="020B0503020204020204" pitchFamily="34" charset="-122"/>
              </a:endParaRPr>
            </a:p>
          </p:txBody>
        </p:sp>
        <p:sp>
          <p:nvSpPr>
            <p:cNvPr id="32" name="矩形 58"/>
            <p:cNvSpPr>
              <a:spLocks noChangeArrowheads="1"/>
            </p:cNvSpPr>
            <p:nvPr/>
          </p:nvSpPr>
          <p:spPr bwMode="auto">
            <a:xfrm>
              <a:off x="10964" y="9306"/>
              <a:ext cx="3290" cy="533"/>
            </a:xfrm>
            <a:prstGeom prst="rect">
              <a:avLst/>
            </a:prstGeom>
            <a:noFill/>
            <a:ln w="9525">
              <a:noFill/>
              <a:miter lim="800000"/>
            </a:ln>
          </p:spPr>
          <p:txBody>
            <a:bodyPr wrap="square">
              <a:spAutoFit/>
            </a:bodyPr>
            <a:lstStyle/>
            <a:p>
              <a:pPr algn="ctr"/>
              <a:r>
                <a:rPr lang="zh-CN" altLang="en-US" sz="1600" dirty="0" smtClean="0">
                  <a:solidFill>
                    <a:srgbClr val="777777"/>
                  </a:solidFill>
                  <a:latin typeface="微软雅黑" panose="020B0503020204020204" pitchFamily="34" charset="-122"/>
                  <a:ea typeface="微软雅黑" panose="020B0503020204020204" pitchFamily="34" charset="-122"/>
                </a:rPr>
                <a:t>康兮</a:t>
              </a:r>
              <a:r>
                <a:rPr lang="en-US" altLang="zh-CN" sz="1600" dirty="0" smtClean="0">
                  <a:solidFill>
                    <a:srgbClr val="777777"/>
                  </a:solidFill>
                  <a:latin typeface="微软雅黑" panose="020B0503020204020204" pitchFamily="34" charset="-122"/>
                  <a:ea typeface="微软雅黑" panose="020B0503020204020204" pitchFamily="34" charset="-122"/>
                </a:rPr>
                <a:t>APP</a:t>
              </a:r>
              <a:r>
                <a:rPr lang="zh-CN" altLang="en-US" sz="1600" dirty="0" smtClean="0">
                  <a:solidFill>
                    <a:srgbClr val="777777"/>
                  </a:solidFill>
                  <a:latin typeface="微软雅黑" panose="020B0503020204020204" pitchFamily="34" charset="-122"/>
                  <a:ea typeface="微软雅黑" panose="020B0503020204020204" pitchFamily="34" charset="-122"/>
                </a:rPr>
                <a:t>个性化课程</a:t>
              </a:r>
              <a:endParaRPr lang="en-US" altLang="zh-CN" sz="1600" dirty="0" smtClean="0">
                <a:solidFill>
                  <a:srgbClr val="777777"/>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6028690" y="6584315"/>
            <a:ext cx="221615" cy="368300"/>
          </a:xfrm>
          <a:prstGeom prst="rect">
            <a:avLst/>
          </a:prstGeom>
          <a:noFill/>
        </p:spPr>
        <p:txBody>
          <a:bodyPr wrap="square" rtlCol="0">
            <a:spAutoFit/>
          </a:bodyPr>
          <a:lstStyle/>
          <a:p>
            <a:r>
              <a:rPr lang="en-US" altLang="zh-CN" b="1">
                <a:ln>
                  <a:noFill/>
                </a:ln>
                <a:solidFill>
                  <a:schemeClr val="bg1"/>
                </a:solidFill>
              </a:rPr>
              <a:t>9</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80430" y="6584315"/>
            <a:ext cx="673100" cy="368300"/>
          </a:xfrm>
          <a:prstGeom prst="rect">
            <a:avLst/>
          </a:prstGeom>
          <a:noFill/>
        </p:spPr>
        <p:txBody>
          <a:bodyPr wrap="square" rtlCol="0">
            <a:spAutoFit/>
          </a:bodyPr>
          <a:lstStyle/>
          <a:p>
            <a:r>
              <a:rPr lang="en-US" altLang="zh-CN" b="1">
                <a:ln>
                  <a:noFill/>
                </a:ln>
                <a:solidFill>
                  <a:schemeClr val="bg1"/>
                </a:solidFill>
              </a:rPr>
              <a:t>10</a:t>
            </a:r>
          </a:p>
        </p:txBody>
      </p:sp>
      <p:sp>
        <p:nvSpPr>
          <p:cNvPr id="2" name="文本框 1"/>
          <p:cNvSpPr txBox="1"/>
          <p:nvPr/>
        </p:nvSpPr>
        <p:spPr>
          <a:xfrm>
            <a:off x="1469708" y="966540"/>
            <a:ext cx="4269740" cy="706755"/>
          </a:xfrm>
          <a:prstGeom prst="rect">
            <a:avLst/>
          </a:prstGeom>
          <a:noFill/>
        </p:spPr>
        <p:txBody>
          <a:bodyPr wrap="none" rtlCol="0">
            <a:spAutoFit/>
          </a:bodyPr>
          <a:lstStyle/>
          <a:p>
            <a:pPr algn="l"/>
            <a:r>
              <a:rPr lang="zh-CN" altLang="en-US" sz="4000" b="1" dirty="0" smtClean="0">
                <a:solidFill>
                  <a:schemeClr val="bg2">
                    <a:lumMod val="75000"/>
                  </a:schemeClr>
                </a:solidFill>
                <a:latin typeface="黑体" panose="02010609060101010101" pitchFamily="49" charset="-122"/>
                <a:ea typeface="黑体" panose="02010609060101010101" pitchFamily="49" charset="-122"/>
              </a:rPr>
              <a:t>院外管理</a:t>
            </a:r>
            <a:r>
              <a:rPr lang="en-US" altLang="zh-CN" sz="4000" b="1" dirty="0" smtClean="0">
                <a:solidFill>
                  <a:schemeClr val="bg2">
                    <a:lumMod val="75000"/>
                  </a:schemeClr>
                </a:solidFill>
                <a:latin typeface="黑体" panose="02010609060101010101" pitchFamily="49" charset="-122"/>
                <a:ea typeface="黑体" panose="02010609060101010101" pitchFamily="49" charset="-122"/>
              </a:rPr>
              <a:t>--</a:t>
            </a:r>
            <a:r>
              <a:rPr lang="zh-CN" altLang="en-US" sz="4000" b="1" dirty="0" smtClean="0">
                <a:solidFill>
                  <a:srgbClr val="00B050"/>
                </a:solidFill>
                <a:latin typeface="黑体" panose="02010609060101010101" pitchFamily="49" charset="-122"/>
                <a:ea typeface="黑体" panose="02010609060101010101" pitchFamily="49" charset="-122"/>
              </a:rPr>
              <a:t>准备期</a:t>
            </a:r>
          </a:p>
        </p:txBody>
      </p:sp>
      <p:sp>
        <p:nvSpPr>
          <p:cNvPr id="6" name="文本框 5"/>
          <p:cNvSpPr txBox="1"/>
          <p:nvPr/>
        </p:nvSpPr>
        <p:spPr>
          <a:xfrm>
            <a:off x="1470025" y="1817370"/>
            <a:ext cx="8245475" cy="4707890"/>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运动专家对患者的门诊及住院信息进行归集分析，免费定制运动体验处方。患者通过康兮APP可查询处方信息，自行选择进行12周线下辅导练习或是跟随康兮APP自我练习。线上线下所有运动数据均将录入康兮APP数据库，为后续治疗提供数据支撑。</a:t>
            </a:r>
          </a:p>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定期举行医生专场会，为患者提供医疗、营养、运动等专业咨询。患者可以与医生、营养师、运动专家进行直接交流。而医生、营养师及运动专家则根据患者的运动数据进行评估，决定是否对药物剂量、营养方案以及运动处方进行调整。</a:t>
            </a:r>
          </a:p>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训练12周后，患者进行复查和体检。医生和运动专家根据患者的复查和体检结果来决定是否对治疗方案和运动处方进行调整。</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ln>
                  <a:noFill/>
                </a:ln>
                <a:solidFill>
                  <a:schemeClr val="bg1"/>
                </a:solidFill>
              </a:rPr>
              <a:t>11</a:t>
            </a:r>
          </a:p>
        </p:txBody>
      </p:sp>
      <p:sp>
        <p:nvSpPr>
          <p:cNvPr id="10" name="文本框 9"/>
          <p:cNvSpPr txBox="1"/>
          <p:nvPr/>
        </p:nvSpPr>
        <p:spPr>
          <a:xfrm>
            <a:off x="1106905" y="2267476"/>
            <a:ext cx="6304548" cy="706755"/>
          </a:xfrm>
          <a:prstGeom prst="rect">
            <a:avLst/>
          </a:prstGeom>
          <a:noFill/>
        </p:spPr>
        <p:txBody>
          <a:bodyPr wrap="square" rtlCol="0">
            <a:spAutoFit/>
          </a:bodyPr>
          <a:lstStyle/>
          <a:p>
            <a:pPr algn="l"/>
            <a:r>
              <a:rPr lang="zh-CN" altLang="en-US" sz="4000" b="1" dirty="0" smtClean="0">
                <a:solidFill>
                  <a:schemeClr val="bg2">
                    <a:lumMod val="75000"/>
                  </a:schemeClr>
                </a:solidFill>
                <a:latin typeface="黑体" panose="02010609060101010101" pitchFamily="49" charset="-122"/>
                <a:ea typeface="黑体" panose="02010609060101010101" pitchFamily="49" charset="-122"/>
                <a:sym typeface="+mn-ea"/>
              </a:rPr>
              <a:t>院外管理</a:t>
            </a:r>
            <a:r>
              <a:rPr lang="en-US" altLang="zh-CN" sz="4000" b="1" dirty="0" smtClean="0">
                <a:solidFill>
                  <a:schemeClr val="bg2">
                    <a:lumMod val="75000"/>
                  </a:schemeClr>
                </a:solidFill>
                <a:latin typeface="黑体" panose="02010609060101010101" pitchFamily="49" charset="-122"/>
                <a:ea typeface="黑体" panose="02010609060101010101" pitchFamily="49" charset="-122"/>
                <a:sym typeface="+mn-ea"/>
              </a:rPr>
              <a:t>--</a:t>
            </a:r>
            <a:r>
              <a:rPr lang="zh-CN" altLang="zh-CN" sz="4000" b="1" dirty="0" smtClean="0">
                <a:solidFill>
                  <a:srgbClr val="00B050"/>
                </a:solidFill>
                <a:latin typeface="黑体" panose="02010609060101010101" pitchFamily="49" charset="-122"/>
                <a:ea typeface="黑体" panose="02010609060101010101" pitchFamily="49" charset="-122"/>
                <a:sym typeface="+mn-ea"/>
              </a:rPr>
              <a:t>自我管理期</a:t>
            </a:r>
          </a:p>
        </p:txBody>
      </p:sp>
      <p:sp>
        <p:nvSpPr>
          <p:cNvPr id="2" name="文本框 1"/>
          <p:cNvSpPr txBox="1"/>
          <p:nvPr/>
        </p:nvSpPr>
        <p:spPr>
          <a:xfrm>
            <a:off x="1461770" y="3209925"/>
            <a:ext cx="8245475" cy="1938020"/>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患者跟随康兮APP完成处方训练，准确录入自身的运动数据。</a:t>
            </a:r>
          </a:p>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康兮APP将对患者的运动处方进行智能化、动态个性化管理；对患者的运动数据、生化数据及日常生活数据进行跟踪管理。会诊专家根据实时数据跟踪患者病情，对患者数据进行分析，发出病情预警。</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ln>
                  <a:noFill/>
                </a:ln>
                <a:solidFill>
                  <a:schemeClr val="bg1"/>
                </a:solidFill>
              </a:rPr>
              <a:t>12</a:t>
            </a:r>
          </a:p>
        </p:txBody>
      </p:sp>
      <p:sp>
        <p:nvSpPr>
          <p:cNvPr id="10" name="文本框 9"/>
          <p:cNvSpPr txBox="1"/>
          <p:nvPr/>
        </p:nvSpPr>
        <p:spPr>
          <a:xfrm>
            <a:off x="1549667" y="1918527"/>
            <a:ext cx="6304548" cy="706755"/>
          </a:xfrm>
          <a:prstGeom prst="rect">
            <a:avLst/>
          </a:prstGeom>
          <a:noFill/>
        </p:spPr>
        <p:txBody>
          <a:bodyPr wrap="square" rtlCol="0">
            <a:spAutoFit/>
          </a:bodyPr>
          <a:lstStyle/>
          <a:p>
            <a:pPr algn="l"/>
            <a:r>
              <a:rPr lang="zh-CN" altLang="en-US" sz="4000" b="1" dirty="0" smtClean="0">
                <a:solidFill>
                  <a:schemeClr val="bg2">
                    <a:lumMod val="75000"/>
                  </a:schemeClr>
                </a:solidFill>
                <a:latin typeface="黑体" panose="02010609060101010101" pitchFamily="49" charset="-122"/>
                <a:ea typeface="黑体" panose="02010609060101010101" pitchFamily="49" charset="-122"/>
                <a:sym typeface="+mn-ea"/>
              </a:rPr>
              <a:t>院外管理</a:t>
            </a:r>
            <a:r>
              <a:rPr lang="en-US" altLang="zh-CN" sz="4000" b="1" dirty="0" smtClean="0">
                <a:solidFill>
                  <a:schemeClr val="bg2">
                    <a:lumMod val="75000"/>
                  </a:schemeClr>
                </a:solidFill>
                <a:latin typeface="黑体" panose="02010609060101010101" pitchFamily="49" charset="-122"/>
                <a:ea typeface="黑体" panose="02010609060101010101" pitchFamily="49" charset="-122"/>
                <a:sym typeface="+mn-ea"/>
              </a:rPr>
              <a:t>--</a:t>
            </a:r>
            <a:r>
              <a:rPr lang="zh-CN" altLang="en-US" sz="4000" b="1" dirty="0" smtClean="0">
                <a:solidFill>
                  <a:srgbClr val="00B050"/>
                </a:solidFill>
                <a:latin typeface="黑体" panose="02010609060101010101" pitchFamily="49" charset="-122"/>
                <a:ea typeface="黑体" panose="02010609060101010101" pitchFamily="49" charset="-122"/>
                <a:sym typeface="+mn-ea"/>
              </a:rPr>
              <a:t>复诊</a:t>
            </a:r>
          </a:p>
        </p:txBody>
      </p:sp>
      <p:sp>
        <p:nvSpPr>
          <p:cNvPr id="2" name="文本框 1"/>
          <p:cNvSpPr txBox="1"/>
          <p:nvPr/>
        </p:nvSpPr>
        <p:spPr>
          <a:xfrm>
            <a:off x="1461770" y="3448050"/>
            <a:ext cx="8245475" cy="1014730"/>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出院至复诊期间的运动日志、运动数据、血糖、血压、用药、饮食、及睡眠等数据均可作为复诊重要参考数据。</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7465" y="0"/>
            <a:ext cx="12229465" cy="6939280"/>
          </a:xfrm>
          <a:prstGeom prst="rect">
            <a:avLst/>
          </a:prstGeom>
          <a:solidFill>
            <a:srgbClr val="FFF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descr="矢量智能对象"/>
          <p:cNvPicPr>
            <a:picLocks noChangeAspect="1"/>
          </p:cNvPicPr>
          <p:nvPr/>
        </p:nvPicPr>
        <p:blipFill>
          <a:blip r:embed="rId2"/>
          <a:stretch>
            <a:fillRect/>
          </a:stretch>
        </p:blipFill>
        <p:spPr>
          <a:xfrm>
            <a:off x="5924550" y="2033905"/>
            <a:ext cx="2441575" cy="2790825"/>
          </a:xfrm>
          <a:prstGeom prst="rect">
            <a:avLst/>
          </a:prstGeom>
        </p:spPr>
      </p:pic>
      <p:pic>
        <p:nvPicPr>
          <p:cNvPr id="4" name="图片 3" descr="03"/>
          <p:cNvPicPr>
            <a:picLocks noChangeAspect="1"/>
          </p:cNvPicPr>
          <p:nvPr/>
        </p:nvPicPr>
        <p:blipFill>
          <a:blip r:embed="rId3"/>
          <a:stretch>
            <a:fillRect/>
          </a:stretch>
        </p:blipFill>
        <p:spPr>
          <a:xfrm>
            <a:off x="3662680" y="2553970"/>
            <a:ext cx="2535555" cy="1790065"/>
          </a:xfrm>
          <a:prstGeom prst="rect">
            <a:avLst/>
          </a:prstGeom>
        </p:spPr>
      </p:pic>
      <p:sp>
        <p:nvSpPr>
          <p:cNvPr id="2" name="文本框 1"/>
          <p:cNvSpPr txBox="1"/>
          <p:nvPr/>
        </p:nvSpPr>
        <p:spPr>
          <a:xfrm flipH="1">
            <a:off x="336883" y="3221990"/>
            <a:ext cx="6835441" cy="707886"/>
          </a:xfrm>
          <a:prstGeom prst="rect">
            <a:avLst/>
          </a:prstGeom>
          <a:noFill/>
        </p:spPr>
        <p:txBody>
          <a:bodyPr wrap="square" rtlCol="0">
            <a:spAutoFit/>
          </a:bodyPr>
          <a:lstStyle/>
          <a:p>
            <a:pPr algn="ctr"/>
            <a:r>
              <a:rPr lang="zh-CN" altLang="en-US" sz="4000" b="1" dirty="0">
                <a:solidFill>
                  <a:srgbClr val="00B050"/>
                </a:solidFill>
                <a:latin typeface="黑体" panose="02010609060101010101" pitchFamily="49" charset="-122"/>
                <a:ea typeface="黑体" panose="02010609060101010101" pitchFamily="49" charset="-122"/>
              </a:rPr>
              <a:t>院</a:t>
            </a:r>
            <a:r>
              <a:rPr lang="zh-CN" altLang="en-US" sz="4000" b="1" dirty="0" smtClean="0">
                <a:solidFill>
                  <a:srgbClr val="00B050"/>
                </a:solidFill>
                <a:latin typeface="黑体" panose="02010609060101010101" pitchFamily="49" charset="-122"/>
                <a:ea typeface="黑体" panose="02010609060101010101" pitchFamily="49" charset="-122"/>
              </a:rPr>
              <a:t>内、外</a:t>
            </a:r>
            <a:r>
              <a:rPr lang="zh-CN" altLang="en-US" sz="4000" b="1" dirty="0">
                <a:solidFill>
                  <a:srgbClr val="00B050"/>
                </a:solidFill>
                <a:latin typeface="黑体" panose="02010609060101010101" pitchFamily="49" charset="-122"/>
                <a:ea typeface="黑体" panose="02010609060101010101" pitchFamily="49" charset="-122"/>
              </a:rPr>
              <a:t>一体化管理核心优势</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ln>
                  <a:noFill/>
                </a:ln>
                <a:solidFill>
                  <a:schemeClr val="bg1"/>
                </a:solidFill>
              </a:rPr>
              <a:t>14</a:t>
            </a:r>
          </a:p>
        </p:txBody>
      </p:sp>
      <p:sp>
        <p:nvSpPr>
          <p:cNvPr id="3" name="椭圆 2"/>
          <p:cNvSpPr/>
          <p:nvPr/>
        </p:nvSpPr>
        <p:spPr>
          <a:xfrm>
            <a:off x="1487488" y="2469515"/>
            <a:ext cx="271145" cy="271145"/>
          </a:xfrm>
          <a:prstGeom prst="ellipse">
            <a:avLst/>
          </a:prstGeom>
          <a:solidFill>
            <a:srgbClr val="FF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64945" y="2411095"/>
            <a:ext cx="182880" cy="368300"/>
          </a:xfrm>
          <a:prstGeom prst="rect">
            <a:avLst/>
          </a:prstGeom>
          <a:noFill/>
        </p:spPr>
        <p:txBody>
          <a:bodyPr wrap="square" rtlCol="0">
            <a:spAutoFit/>
          </a:bodyPr>
          <a:lstStyle/>
          <a:p>
            <a:r>
              <a:rPr lang="en-US" altLang="zh-CN">
                <a:ln>
                  <a:noFill/>
                </a:ln>
                <a:solidFill>
                  <a:schemeClr val="bg1"/>
                </a:solidFill>
              </a:rPr>
              <a:t>1</a:t>
            </a:r>
          </a:p>
        </p:txBody>
      </p:sp>
      <p:sp>
        <p:nvSpPr>
          <p:cNvPr id="4" name="椭圆 3"/>
          <p:cNvSpPr/>
          <p:nvPr/>
        </p:nvSpPr>
        <p:spPr>
          <a:xfrm>
            <a:off x="1487488" y="3155315"/>
            <a:ext cx="271145" cy="271145"/>
          </a:xfrm>
          <a:prstGeom prst="ellipse">
            <a:avLst/>
          </a:prstGeom>
          <a:solidFill>
            <a:srgbClr val="FF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64945" y="3097530"/>
            <a:ext cx="182880" cy="368300"/>
          </a:xfrm>
          <a:prstGeom prst="rect">
            <a:avLst/>
          </a:prstGeom>
          <a:noFill/>
        </p:spPr>
        <p:txBody>
          <a:bodyPr wrap="square" rtlCol="0">
            <a:spAutoFit/>
          </a:bodyPr>
          <a:lstStyle/>
          <a:p>
            <a:r>
              <a:rPr lang="en-US" altLang="zh-CN">
                <a:ln>
                  <a:noFill/>
                </a:ln>
                <a:solidFill>
                  <a:schemeClr val="bg1"/>
                </a:solidFill>
              </a:rPr>
              <a:t>2</a:t>
            </a:r>
          </a:p>
        </p:txBody>
      </p:sp>
      <p:sp>
        <p:nvSpPr>
          <p:cNvPr id="7" name="椭圆 6"/>
          <p:cNvSpPr/>
          <p:nvPr/>
        </p:nvSpPr>
        <p:spPr>
          <a:xfrm>
            <a:off x="1487488" y="3867785"/>
            <a:ext cx="271145" cy="271145"/>
          </a:xfrm>
          <a:prstGeom prst="ellipse">
            <a:avLst/>
          </a:prstGeom>
          <a:solidFill>
            <a:srgbClr val="FF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74470" y="3818890"/>
            <a:ext cx="182880" cy="368300"/>
          </a:xfrm>
          <a:prstGeom prst="rect">
            <a:avLst/>
          </a:prstGeom>
          <a:noFill/>
        </p:spPr>
        <p:txBody>
          <a:bodyPr wrap="square" rtlCol="0">
            <a:spAutoFit/>
          </a:bodyPr>
          <a:lstStyle/>
          <a:p>
            <a:r>
              <a:rPr lang="en-US" altLang="zh-CN">
                <a:ln>
                  <a:noFill/>
                </a:ln>
                <a:solidFill>
                  <a:schemeClr val="bg1"/>
                </a:solidFill>
              </a:rPr>
              <a:t>3</a:t>
            </a:r>
          </a:p>
        </p:txBody>
      </p:sp>
      <p:sp>
        <p:nvSpPr>
          <p:cNvPr id="10" name="文本框 9"/>
          <p:cNvSpPr txBox="1"/>
          <p:nvPr/>
        </p:nvSpPr>
        <p:spPr>
          <a:xfrm>
            <a:off x="1260475" y="1171575"/>
            <a:ext cx="7055752" cy="707886"/>
          </a:xfrm>
          <a:prstGeom prst="rect">
            <a:avLst/>
          </a:prstGeom>
          <a:noFill/>
        </p:spPr>
        <p:txBody>
          <a:bodyPr wrap="square" rtlCol="0">
            <a:spAutoFit/>
          </a:bodyPr>
          <a:lstStyle/>
          <a:p>
            <a:pPr algn="ctr"/>
            <a:r>
              <a:rPr lang="zh-CN" altLang="en-US" sz="4000" b="1" dirty="0" smtClean="0">
                <a:solidFill>
                  <a:srgbClr val="00B050"/>
                </a:solidFill>
                <a:latin typeface="黑体" panose="02010609060101010101" pitchFamily="49" charset="-122"/>
                <a:ea typeface="黑体" panose="02010609060101010101" pitchFamily="49" charset="-122"/>
                <a:sym typeface="+mn-ea"/>
              </a:rPr>
              <a:t>院、内</a:t>
            </a:r>
            <a:r>
              <a:rPr lang="zh-CN" altLang="en-US" sz="4000" b="1" dirty="0">
                <a:solidFill>
                  <a:srgbClr val="00B050"/>
                </a:solidFill>
                <a:latin typeface="黑体" panose="02010609060101010101" pitchFamily="49" charset="-122"/>
                <a:ea typeface="黑体" panose="02010609060101010101" pitchFamily="49" charset="-122"/>
                <a:sym typeface="+mn-ea"/>
              </a:rPr>
              <a:t>外一体化管理核心优势</a:t>
            </a:r>
            <a:endParaRPr lang="zh-CN" altLang="en-US" sz="4000" b="1" dirty="0">
              <a:solidFill>
                <a:srgbClr val="00B050"/>
              </a:solidFill>
              <a:latin typeface="黑体" panose="02010609060101010101" pitchFamily="49" charset="-122"/>
              <a:ea typeface="黑体" panose="02010609060101010101" pitchFamily="49" charset="-122"/>
            </a:endParaRPr>
          </a:p>
        </p:txBody>
      </p:sp>
      <p:sp>
        <p:nvSpPr>
          <p:cNvPr id="12" name="文本框 11"/>
          <p:cNvSpPr txBox="1"/>
          <p:nvPr/>
        </p:nvSpPr>
        <p:spPr>
          <a:xfrm>
            <a:off x="2011680" y="2405380"/>
            <a:ext cx="8427720" cy="706755"/>
          </a:xfrm>
          <a:prstGeom prst="rect">
            <a:avLst/>
          </a:prstGeom>
          <a:noFill/>
        </p:spPr>
        <p:txBody>
          <a:bodyPr wrap="square" rtlCol="0">
            <a:spAutoFit/>
          </a:bodyPr>
          <a:lstStyle/>
          <a:p>
            <a:r>
              <a:rPr lang="zh-CN" altLang="en-US" sz="2000" b="1" dirty="0" smtClean="0">
                <a:solidFill>
                  <a:schemeClr val="bg2">
                    <a:lumMod val="75000"/>
                  </a:schemeClr>
                </a:solidFill>
                <a:latin typeface="黑体" panose="02010609060101010101" pitchFamily="49" charset="-122"/>
                <a:ea typeface="黑体" panose="02010609060101010101" pitchFamily="49" charset="-122"/>
              </a:rPr>
              <a:t>弥补医疗机构对慢病无法长期监护及管理的不足，更科学地为患者服务，培养患者科学的运动习惯；</a:t>
            </a:r>
          </a:p>
        </p:txBody>
      </p:sp>
      <p:sp>
        <p:nvSpPr>
          <p:cNvPr id="9" name="文本框 8"/>
          <p:cNvSpPr txBox="1"/>
          <p:nvPr/>
        </p:nvSpPr>
        <p:spPr>
          <a:xfrm>
            <a:off x="1988820" y="3155315"/>
            <a:ext cx="8427720" cy="706755"/>
          </a:xfrm>
          <a:prstGeom prst="rect">
            <a:avLst/>
          </a:prstGeom>
          <a:noFill/>
        </p:spPr>
        <p:txBody>
          <a:bodyPr wrap="square" rtlCol="0">
            <a:spAutoFit/>
          </a:bodyPr>
          <a:lstStyle/>
          <a:p>
            <a:r>
              <a:rPr lang="zh-CN" altLang="en-US" sz="2000" b="1" dirty="0" smtClean="0">
                <a:solidFill>
                  <a:schemeClr val="bg2">
                    <a:lumMod val="75000"/>
                  </a:schemeClr>
                </a:solidFill>
                <a:latin typeface="黑体" panose="02010609060101010101" pitchFamily="49" charset="-122"/>
                <a:ea typeface="黑体" panose="02010609060101010101" pitchFamily="49" charset="-122"/>
              </a:rPr>
              <a:t>打造“线上+线下+专家+智能系统”的院内院外一体化服务体系，为患者提供更全面多样化的服务，并制定了整套运营实施的闭环；</a:t>
            </a:r>
          </a:p>
        </p:txBody>
      </p:sp>
      <p:sp>
        <p:nvSpPr>
          <p:cNvPr id="11" name="文本框 10"/>
          <p:cNvSpPr txBox="1"/>
          <p:nvPr/>
        </p:nvSpPr>
        <p:spPr>
          <a:xfrm>
            <a:off x="1988820" y="3905885"/>
            <a:ext cx="8427720" cy="706755"/>
          </a:xfrm>
          <a:prstGeom prst="rect">
            <a:avLst/>
          </a:prstGeom>
          <a:noFill/>
        </p:spPr>
        <p:txBody>
          <a:bodyPr wrap="square" rtlCol="0">
            <a:spAutoFit/>
          </a:bodyPr>
          <a:lstStyle/>
          <a:p>
            <a:r>
              <a:rPr lang="zh-CN" altLang="en-US" sz="2000" b="1" dirty="0" smtClean="0">
                <a:solidFill>
                  <a:schemeClr val="bg2">
                    <a:lumMod val="75000"/>
                  </a:schemeClr>
                </a:solidFill>
                <a:latin typeface="黑体" panose="02010609060101010101" pitchFamily="49" charset="-122"/>
                <a:ea typeface="黑体" panose="02010609060101010101" pitchFamily="49" charset="-122"/>
              </a:rPr>
              <a:t>院内院外一体化，有利于形成糖尿病创新治疗新标准，能极大地培养患者的良好习惯；</a:t>
            </a:r>
          </a:p>
        </p:txBody>
      </p:sp>
      <p:sp>
        <p:nvSpPr>
          <p:cNvPr id="13" name="椭圆 12"/>
          <p:cNvSpPr/>
          <p:nvPr/>
        </p:nvSpPr>
        <p:spPr>
          <a:xfrm>
            <a:off x="1490663" y="4671060"/>
            <a:ext cx="271145" cy="271145"/>
          </a:xfrm>
          <a:prstGeom prst="ellipse">
            <a:avLst/>
          </a:prstGeom>
          <a:solidFill>
            <a:srgbClr val="FF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77645" y="4622165"/>
            <a:ext cx="182880" cy="368300"/>
          </a:xfrm>
          <a:prstGeom prst="rect">
            <a:avLst/>
          </a:prstGeom>
          <a:noFill/>
        </p:spPr>
        <p:txBody>
          <a:bodyPr wrap="square" rtlCol="0">
            <a:spAutoFit/>
          </a:bodyPr>
          <a:lstStyle/>
          <a:p>
            <a:r>
              <a:rPr lang="en-US" altLang="zh-CN">
                <a:ln>
                  <a:noFill/>
                </a:ln>
                <a:solidFill>
                  <a:schemeClr val="bg1"/>
                </a:solidFill>
              </a:rPr>
              <a:t>4</a:t>
            </a:r>
          </a:p>
        </p:txBody>
      </p:sp>
      <p:sp>
        <p:nvSpPr>
          <p:cNvPr id="15" name="文本框 14"/>
          <p:cNvSpPr txBox="1"/>
          <p:nvPr/>
        </p:nvSpPr>
        <p:spPr>
          <a:xfrm>
            <a:off x="1991995" y="4709160"/>
            <a:ext cx="8427720" cy="706755"/>
          </a:xfrm>
          <a:prstGeom prst="rect">
            <a:avLst/>
          </a:prstGeom>
          <a:noFill/>
        </p:spPr>
        <p:txBody>
          <a:bodyPr wrap="square" rtlCol="0">
            <a:spAutoFit/>
          </a:bodyPr>
          <a:lstStyle/>
          <a:p>
            <a:r>
              <a:rPr lang="zh-CN" altLang="en-US" sz="2000" b="1" dirty="0" smtClean="0">
                <a:solidFill>
                  <a:schemeClr val="bg2">
                    <a:lumMod val="75000"/>
                  </a:schemeClr>
                </a:solidFill>
                <a:latin typeface="黑体" panose="02010609060101010101" pitchFamily="49" charset="-122"/>
                <a:ea typeface="黑体" panose="02010609060101010101" pitchFamily="49" charset="-122"/>
              </a:rPr>
              <a:t>运动为主，医疗为辅，从营养、运动、健康管理等多方面入手，与传统糖尿病管理相比，覆盖范围更全面。</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6515" y="-50165"/>
            <a:ext cx="12248515" cy="7005955"/>
          </a:xfrm>
          <a:prstGeom prst="rect">
            <a:avLst/>
          </a:prstGeom>
          <a:solidFill>
            <a:srgbClr val="FFF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矢量智能对象"/>
          <p:cNvPicPr>
            <a:picLocks noChangeAspect="1"/>
          </p:cNvPicPr>
          <p:nvPr/>
        </p:nvPicPr>
        <p:blipFill>
          <a:blip r:embed="rId2"/>
          <a:stretch>
            <a:fillRect/>
          </a:stretch>
        </p:blipFill>
        <p:spPr>
          <a:xfrm>
            <a:off x="5924550" y="2033905"/>
            <a:ext cx="2441575" cy="2790825"/>
          </a:xfrm>
          <a:prstGeom prst="rect">
            <a:avLst/>
          </a:prstGeom>
        </p:spPr>
      </p:pic>
      <p:sp>
        <p:nvSpPr>
          <p:cNvPr id="3" name="文本框 2"/>
          <p:cNvSpPr txBox="1"/>
          <p:nvPr/>
        </p:nvSpPr>
        <p:spPr>
          <a:xfrm>
            <a:off x="3454400" y="2105660"/>
            <a:ext cx="2910205" cy="2646045"/>
          </a:xfrm>
          <a:prstGeom prst="rect">
            <a:avLst/>
          </a:prstGeom>
          <a:noFill/>
        </p:spPr>
        <p:txBody>
          <a:bodyPr wrap="square" rtlCol="0">
            <a:spAutoFit/>
          </a:bodyPr>
          <a:lstStyle/>
          <a:p>
            <a:r>
              <a:rPr lang="en-US" altLang="zh-CN" sz="16600" b="1">
                <a:solidFill>
                  <a:srgbClr val="FFA904"/>
                </a:solidFill>
                <a:latin typeface="微软雅黑" panose="020B0503020204020204" pitchFamily="34" charset="-122"/>
                <a:ea typeface="微软雅黑" panose="020B0503020204020204" pitchFamily="34" charset="-122"/>
              </a:rPr>
              <a:t>04</a:t>
            </a:r>
          </a:p>
        </p:txBody>
      </p:sp>
      <p:sp>
        <p:nvSpPr>
          <p:cNvPr id="5" name="矩形 4"/>
          <p:cNvSpPr/>
          <p:nvPr/>
        </p:nvSpPr>
        <p:spPr>
          <a:xfrm>
            <a:off x="1448435" y="3143885"/>
            <a:ext cx="5607685" cy="570230"/>
          </a:xfrm>
          <a:prstGeom prst="rect">
            <a:avLst/>
          </a:prstGeom>
          <a:solidFill>
            <a:srgbClr val="FFF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2" name="文本框 1"/>
          <p:cNvSpPr txBox="1"/>
          <p:nvPr/>
        </p:nvSpPr>
        <p:spPr>
          <a:xfrm flipH="1">
            <a:off x="288758" y="3094990"/>
            <a:ext cx="6903252" cy="707886"/>
          </a:xfrm>
          <a:prstGeom prst="rect">
            <a:avLst/>
          </a:prstGeom>
          <a:noFill/>
          <a:ln>
            <a:noFill/>
          </a:ln>
        </p:spPr>
        <p:txBody>
          <a:bodyPr wrap="square" rtlCol="0">
            <a:spAutoFit/>
          </a:bodyPr>
          <a:lstStyle/>
          <a:p>
            <a:pPr algn="ctr"/>
            <a:r>
              <a:rPr lang="zh-CN" altLang="en-US" sz="4000" b="1" dirty="0">
                <a:solidFill>
                  <a:srgbClr val="00B050"/>
                </a:solidFill>
                <a:latin typeface="黑体" panose="02010609060101010101" pitchFamily="49" charset="-122"/>
                <a:ea typeface="黑体" panose="02010609060101010101" pitchFamily="49" charset="-122"/>
              </a:rPr>
              <a:t>院</a:t>
            </a:r>
            <a:r>
              <a:rPr lang="zh-CN" altLang="en-US" sz="4000" b="1" dirty="0" smtClean="0">
                <a:solidFill>
                  <a:srgbClr val="00B050"/>
                </a:solidFill>
                <a:latin typeface="黑体" panose="02010609060101010101" pitchFamily="49" charset="-122"/>
                <a:ea typeface="黑体" panose="02010609060101010101" pitchFamily="49" charset="-122"/>
              </a:rPr>
              <a:t>内、外</a:t>
            </a:r>
            <a:r>
              <a:rPr lang="zh-CN" altLang="en-US" sz="4000" b="1" dirty="0">
                <a:solidFill>
                  <a:srgbClr val="00B050"/>
                </a:solidFill>
                <a:latin typeface="黑体" panose="02010609060101010101" pitchFamily="49" charset="-122"/>
                <a:ea typeface="黑体" panose="02010609060101010101" pitchFamily="49" charset="-122"/>
              </a:rPr>
              <a:t>一体化管理重要意义</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4315"/>
            <a:ext cx="481330" cy="368300"/>
          </a:xfrm>
          <a:prstGeom prst="rect">
            <a:avLst/>
          </a:prstGeom>
          <a:noFill/>
        </p:spPr>
        <p:txBody>
          <a:bodyPr wrap="square" rtlCol="0">
            <a:spAutoFit/>
          </a:bodyPr>
          <a:lstStyle/>
          <a:p>
            <a:r>
              <a:rPr lang="en-US" altLang="zh-CN" b="1">
                <a:solidFill>
                  <a:prstClr val="white"/>
                </a:solidFill>
              </a:rPr>
              <a:t>16</a:t>
            </a:r>
          </a:p>
        </p:txBody>
      </p:sp>
      <p:sp>
        <p:nvSpPr>
          <p:cNvPr id="3" name="文本框 2"/>
          <p:cNvSpPr txBox="1"/>
          <p:nvPr/>
        </p:nvSpPr>
        <p:spPr>
          <a:xfrm>
            <a:off x="1256030" y="1544875"/>
            <a:ext cx="8977630" cy="4247317"/>
          </a:xfrm>
          <a:prstGeom prst="rect">
            <a:avLst/>
          </a:prstGeom>
          <a:noFill/>
        </p:spPr>
        <p:txBody>
          <a:bodyPr wrap="square" rtlCol="0" anchor="t">
            <a:spAutoFit/>
          </a:bodyPr>
          <a:lstStyle/>
          <a:p>
            <a:pPr>
              <a:lnSpc>
                <a:spcPct val="150000"/>
              </a:lnSpc>
            </a:pPr>
            <a:r>
              <a:rPr lang="zh-CN" altLang="en-US" b="1" dirty="0">
                <a:solidFill>
                  <a:srgbClr val="FF9900"/>
                </a:solidFill>
                <a:latin typeface="微软雅黑" panose="020B0503020204020204" pitchFamily="34" charset="-122"/>
                <a:ea typeface="微软雅黑" panose="020B0503020204020204" pitchFamily="34" charset="-122"/>
              </a:rPr>
              <a:t>社会：</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此方法将积极发挥标杆引领作用，尽快积累更多成功经验，让更多慢性病加入</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这</a:t>
            </a:r>
            <a:endParaRPr lang="en-US" altLang="zh-CN"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ct val="150000"/>
              </a:lnSpc>
            </a:pPr>
            <a:r>
              <a:rPr lang="en-US" altLang="zh-CN" dirty="0">
                <a:solidFill>
                  <a:prstClr val="black">
                    <a:lumMod val="50000"/>
                    <a:lumOff val="50000"/>
                  </a:prstClr>
                </a:solidFill>
                <a:latin typeface="微软雅黑" panose="020B0503020204020204" pitchFamily="34" charset="-122"/>
                <a:ea typeface="微软雅黑" panose="020B0503020204020204" pitchFamily="34" charset="-122"/>
                <a:sym typeface="+mn-ea"/>
              </a:rPr>
              <a:t> </a:t>
            </a:r>
            <a:r>
              <a:rPr lang="en-US" altLang="zh-CN"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         </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种</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非药物干预模式，让更多患者受益，积极响应习近平提总书记提出的“没有</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全</a:t>
            </a:r>
            <a:endParaRPr lang="en-US" altLang="zh-CN"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ct val="150000"/>
              </a:lnSpc>
            </a:pPr>
            <a:r>
              <a:rPr lang="en-US" altLang="zh-CN" dirty="0">
                <a:solidFill>
                  <a:prstClr val="black">
                    <a:lumMod val="50000"/>
                    <a:lumOff val="50000"/>
                  </a:prstClr>
                </a:solidFill>
                <a:latin typeface="微软雅黑" panose="020B0503020204020204" pitchFamily="34" charset="-122"/>
                <a:ea typeface="微软雅黑" panose="020B0503020204020204" pitchFamily="34" charset="-122"/>
                <a:sym typeface="+mn-ea"/>
              </a:rPr>
              <a:t> </a:t>
            </a:r>
            <a:r>
              <a:rPr lang="en-US" altLang="zh-CN"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         </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民</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健康，就没有全面小康”方针，推进健康中国建设。</a:t>
            </a:r>
          </a:p>
          <a:p>
            <a:pPr>
              <a:lnSpc>
                <a:spcPct val="150000"/>
              </a:lnSpc>
            </a:pPr>
            <a:endParaRPr lang="zh-CN" altLang="en-US" dirty="0">
              <a:solidFill>
                <a:srgbClr val="FF9900"/>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FF9900"/>
                </a:solidFill>
                <a:latin typeface="微软雅黑" panose="020B0503020204020204" pitchFamily="34" charset="-122"/>
                <a:ea typeface="微软雅黑" panose="020B0503020204020204" pitchFamily="34" charset="-122"/>
              </a:rPr>
              <a:t>医院：</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该项目为运动+营养的非药物干预如何在糖尿病的治疗达到最佳治疗效果，</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提供</a:t>
            </a:r>
            <a:endParaRPr lang="en-US" altLang="zh-CN"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ct val="150000"/>
              </a:lnSpc>
            </a:pPr>
            <a:r>
              <a:rPr lang="en-US" altLang="zh-CN" dirty="0">
                <a:solidFill>
                  <a:prstClr val="black">
                    <a:lumMod val="50000"/>
                    <a:lumOff val="50000"/>
                  </a:prstClr>
                </a:solidFill>
                <a:latin typeface="微软雅黑" panose="020B0503020204020204" pitchFamily="34" charset="-122"/>
                <a:ea typeface="微软雅黑" panose="020B0503020204020204" pitchFamily="34" charset="-122"/>
                <a:sym typeface="+mn-ea"/>
              </a:rPr>
              <a:t> </a:t>
            </a:r>
            <a:r>
              <a:rPr lang="en-US" altLang="zh-CN"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         </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了</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宝贵的临床综合数据，促使有限的社会医疗资源有效利用，对提高</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糖友们的</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生</a:t>
            </a:r>
            <a:endParaRPr lang="en-US" altLang="zh-CN" dirty="0" smtClean="0">
              <a:solidFill>
                <a:prstClr val="black">
                  <a:lumMod val="50000"/>
                  <a:lumOff val="50000"/>
                </a:prstClr>
              </a:solidFill>
              <a:latin typeface="微软雅黑" panose="020B0503020204020204" pitchFamily="34" charset="-122"/>
              <a:ea typeface="微软雅黑" panose="020B0503020204020204" pitchFamily="34" charset="-122"/>
              <a:sym typeface="+mn-ea"/>
            </a:endParaRPr>
          </a:p>
          <a:p>
            <a:pPr>
              <a:lnSpc>
                <a:spcPct val="150000"/>
              </a:lnSpc>
            </a:pP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sym typeface="+mn-ea"/>
              </a:rPr>
              <a:t>          活</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信心和改善生活质量有积极意义。</a:t>
            </a:r>
          </a:p>
          <a:p>
            <a:pPr>
              <a:lnSpc>
                <a:spcPct val="150000"/>
              </a:lnSpc>
            </a:pP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FF9900"/>
                </a:solidFill>
                <a:latin typeface="微软雅黑" panose="020B0503020204020204" pitchFamily="34" charset="-122"/>
                <a:ea typeface="微软雅黑" panose="020B0503020204020204" pitchFamily="34" charset="-122"/>
              </a:rPr>
              <a:t>患者：</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加强对糖友们院外运动、营养的管理，引导糖友们循序渐进进行运动，做好</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rPr>
              <a:t>运动</a:t>
            </a:r>
            <a:endParaRPr lang="en-US" altLang="zh-CN"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 </a:t>
            </a:r>
            <a:r>
              <a:rPr lang="en-US" altLang="zh-CN" dirty="0" smtClean="0">
                <a:solidFill>
                  <a:prstClr val="black">
                    <a:lumMod val="50000"/>
                    <a:lumOff val="50000"/>
                  </a:prstClr>
                </a:solidFill>
                <a:latin typeface="微软雅黑" panose="020B0503020204020204" pitchFamily="34" charset="-122"/>
                <a:ea typeface="微软雅黑" panose="020B0503020204020204" pitchFamily="34" charset="-122"/>
              </a:rPr>
              <a:t>         </a:t>
            </a:r>
            <a:r>
              <a:rPr lang="zh-CN" altLang="en-US" dirty="0" smtClean="0">
                <a:solidFill>
                  <a:prstClr val="black">
                    <a:lumMod val="50000"/>
                    <a:lumOff val="50000"/>
                  </a:prstClr>
                </a:solidFill>
                <a:latin typeface="微软雅黑" panose="020B0503020204020204" pitchFamily="34" charset="-122"/>
                <a:ea typeface="微软雅黑" panose="020B0503020204020204" pitchFamily="34" charset="-122"/>
              </a:rPr>
              <a:t>前</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的评估和过程中的监督，充分提升糖友们的医疗体验，提高生活质量。</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4775" y="-64135"/>
            <a:ext cx="12248515" cy="7005955"/>
          </a:xfrm>
          <a:prstGeom prst="rect">
            <a:avLst/>
          </a:prstGeom>
          <a:solidFill>
            <a:srgbClr val="FFF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矢量智能对象"/>
          <p:cNvPicPr>
            <a:picLocks noChangeAspect="1"/>
          </p:cNvPicPr>
          <p:nvPr/>
        </p:nvPicPr>
        <p:blipFill>
          <a:blip r:embed="rId2"/>
          <a:stretch>
            <a:fillRect/>
          </a:stretch>
        </p:blipFill>
        <p:spPr>
          <a:xfrm>
            <a:off x="5924550" y="2033905"/>
            <a:ext cx="2441575" cy="2790825"/>
          </a:xfrm>
          <a:prstGeom prst="rect">
            <a:avLst/>
          </a:prstGeom>
        </p:spPr>
      </p:pic>
      <p:sp>
        <p:nvSpPr>
          <p:cNvPr id="3" name="文本框 2"/>
          <p:cNvSpPr txBox="1"/>
          <p:nvPr/>
        </p:nvSpPr>
        <p:spPr>
          <a:xfrm>
            <a:off x="3454400" y="2105660"/>
            <a:ext cx="2910205" cy="2646045"/>
          </a:xfrm>
          <a:prstGeom prst="rect">
            <a:avLst/>
          </a:prstGeom>
          <a:noFill/>
        </p:spPr>
        <p:txBody>
          <a:bodyPr wrap="square" rtlCol="0">
            <a:spAutoFit/>
          </a:bodyPr>
          <a:lstStyle/>
          <a:p>
            <a:r>
              <a:rPr lang="en-US" altLang="zh-CN" sz="16600" b="1">
                <a:solidFill>
                  <a:srgbClr val="FFA904"/>
                </a:solidFill>
                <a:latin typeface="微软雅黑" panose="020B0503020204020204" pitchFamily="34" charset="-122"/>
                <a:ea typeface="微软雅黑" panose="020B0503020204020204" pitchFamily="34" charset="-122"/>
              </a:rPr>
              <a:t>05</a:t>
            </a:r>
          </a:p>
        </p:txBody>
      </p:sp>
      <p:sp>
        <p:nvSpPr>
          <p:cNvPr id="5" name="矩形 4"/>
          <p:cNvSpPr/>
          <p:nvPr/>
        </p:nvSpPr>
        <p:spPr>
          <a:xfrm>
            <a:off x="1448435" y="3143885"/>
            <a:ext cx="5607685" cy="570230"/>
          </a:xfrm>
          <a:prstGeom prst="rect">
            <a:avLst/>
          </a:prstGeom>
          <a:solidFill>
            <a:srgbClr val="FFF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2" name="文本框 1"/>
          <p:cNvSpPr txBox="1"/>
          <p:nvPr/>
        </p:nvSpPr>
        <p:spPr>
          <a:xfrm flipH="1">
            <a:off x="1889125" y="3085465"/>
            <a:ext cx="5779135" cy="706755"/>
          </a:xfrm>
          <a:prstGeom prst="rect">
            <a:avLst/>
          </a:prstGeom>
          <a:noFill/>
          <a:ln>
            <a:noFill/>
          </a:ln>
        </p:spPr>
        <p:txBody>
          <a:bodyPr wrap="square" rtlCol="0">
            <a:spAutoFit/>
          </a:bodyPr>
          <a:lstStyle/>
          <a:p>
            <a:pPr algn="ctr"/>
            <a:r>
              <a:rPr lang="zh-CN" altLang="en-US" sz="4000" b="1" dirty="0">
                <a:solidFill>
                  <a:srgbClr val="00B050"/>
                </a:solidFill>
                <a:latin typeface="黑体" panose="02010609060101010101" pitchFamily="49" charset="-122"/>
                <a:ea typeface="黑体" panose="02010609060101010101" pitchFamily="49" charset="-122"/>
              </a:rPr>
              <a:t>目前实践情况</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18</a:t>
            </a:r>
          </a:p>
        </p:txBody>
      </p:sp>
      <p:sp>
        <p:nvSpPr>
          <p:cNvPr id="6" name="文本框 5"/>
          <p:cNvSpPr txBox="1"/>
          <p:nvPr/>
        </p:nvSpPr>
        <p:spPr>
          <a:xfrm>
            <a:off x="1391920" y="1193165"/>
            <a:ext cx="2958465" cy="368300"/>
          </a:xfrm>
          <a:prstGeom prst="rect">
            <a:avLst/>
          </a:prstGeom>
          <a:noFill/>
        </p:spPr>
        <p:txBody>
          <a:bodyPr wrap="square" rtlCol="0">
            <a:spAutoFit/>
          </a:bodyPr>
          <a:lstStyle/>
          <a:p>
            <a:endParaRPr lang="zh-CN" altLang="en-US"/>
          </a:p>
        </p:txBody>
      </p:sp>
      <p:sp>
        <p:nvSpPr>
          <p:cNvPr id="7" name="文本框 6"/>
          <p:cNvSpPr txBox="1"/>
          <p:nvPr/>
        </p:nvSpPr>
        <p:spPr>
          <a:xfrm>
            <a:off x="763270" y="1144270"/>
            <a:ext cx="10132695" cy="700405"/>
          </a:xfrm>
          <a:prstGeom prst="rect">
            <a:avLst/>
          </a:prstGeom>
          <a:noFill/>
        </p:spPr>
        <p:txBody>
          <a:bodyPr wrap="square" rtlCol="0">
            <a:spAutoFit/>
          </a:bodyPr>
          <a:lstStyle/>
          <a:p>
            <a:pPr marL="285750" indent="-285750">
              <a:lnSpc>
                <a:spcPct val="110000"/>
              </a:lnSpc>
              <a:spcBef>
                <a:spcPts val="0"/>
              </a:spcBef>
              <a:spcAft>
                <a:spcPts val="0"/>
              </a:spcAft>
              <a:buFont typeface="Wingdings" panose="05000000000000000000" charset="0"/>
              <a:buChar char=""/>
            </a:pPr>
            <a:r>
              <a:rPr lang="zh-CN" altLang="en-US">
                <a:latin typeface="微软雅黑" panose="020B0503020204020204" pitchFamily="34" charset="-122"/>
                <a:ea typeface="微软雅黑" panose="020B0503020204020204" pitchFamily="34" charset="-122"/>
              </a:rPr>
              <a:t>目前，经过大半年的院内院外一体化运动管理实践，已为1500多位患者提供了不同程度的运动处方服务，其中近百位患者接受了比较完整的2个月至6个月的运动管理。</a:t>
            </a:r>
          </a:p>
        </p:txBody>
      </p:sp>
      <p:grpSp>
        <p:nvGrpSpPr>
          <p:cNvPr id="10" name="组合 9"/>
          <p:cNvGrpSpPr/>
          <p:nvPr/>
        </p:nvGrpSpPr>
        <p:grpSpPr>
          <a:xfrm>
            <a:off x="1063625" y="2150110"/>
            <a:ext cx="1827530" cy="425450"/>
            <a:chOff x="1933" y="3432"/>
            <a:chExt cx="2878" cy="670"/>
          </a:xfrm>
        </p:grpSpPr>
        <p:sp>
          <p:nvSpPr>
            <p:cNvPr id="9" name="流程图: 可选过程 8"/>
            <p:cNvSpPr/>
            <p:nvPr/>
          </p:nvSpPr>
          <p:spPr>
            <a:xfrm>
              <a:off x="1933" y="3432"/>
              <a:ext cx="2878" cy="670"/>
            </a:xfrm>
            <a:prstGeom prst="flowChartAlternateProcess">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055" y="3477"/>
              <a:ext cx="2497" cy="58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sym typeface="+mn-ea"/>
                </a:rPr>
                <a:t>汇总数据如下：</a:t>
              </a:r>
            </a:p>
          </p:txBody>
        </p:sp>
      </p:grpSp>
      <p:graphicFrame>
        <p:nvGraphicFramePr>
          <p:cNvPr id="2" name="表格 -1"/>
          <p:cNvGraphicFramePr/>
          <p:nvPr/>
        </p:nvGraphicFramePr>
        <p:xfrm>
          <a:off x="1063625" y="2809240"/>
          <a:ext cx="9239250" cy="3235960"/>
        </p:xfrm>
        <a:graphic>
          <a:graphicData uri="http://schemas.openxmlformats.org/drawingml/2006/table">
            <a:tbl>
              <a:tblPr firstRow="1" bandRow="1">
                <a:tableStyleId>{5940675A-B579-460E-94D1-54222C63F5DA}</a:tableStyleId>
              </a:tblPr>
              <a:tblGrid>
                <a:gridCol w="1050290"/>
                <a:gridCol w="746125"/>
                <a:gridCol w="1936115"/>
                <a:gridCol w="1042670"/>
                <a:gridCol w="1488440"/>
                <a:gridCol w="1487170"/>
                <a:gridCol w="1488440"/>
              </a:tblGrid>
              <a:tr h="504190">
                <a:tc>
                  <a:txBody>
                    <a:bodyPr/>
                    <a:lstStyle/>
                    <a:p>
                      <a:pPr indent="0" algn="ctr">
                        <a:buNone/>
                      </a:pPr>
                      <a:r>
                        <a:rPr lang="zh-CN" altLang="en-US" sz="1000" b="1">
                          <a:latin typeface="宋体" panose="02010600030101010101" pitchFamily="2" charset="-122"/>
                          <a:ea typeface="宋体" panose="02010600030101010101" pitchFamily="2" charset="-122"/>
                          <a:cs typeface="宋体" panose="02010600030101010101" pitchFamily="2" charset="-122"/>
                        </a:rPr>
                        <a:t>病程</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FF9900"/>
                    </a:solidFill>
                  </a:tcPr>
                </a:tc>
                <a:tc>
                  <a:txBody>
                    <a:bodyPr/>
                    <a:lstStyle/>
                    <a:p>
                      <a:pPr indent="0" algn="ctr">
                        <a:buNone/>
                      </a:pPr>
                      <a:r>
                        <a:rPr lang="zh-CN" altLang="en-US" sz="1000" b="1">
                          <a:latin typeface="宋体" panose="02010600030101010101" pitchFamily="2" charset="-122"/>
                          <a:ea typeface="宋体" panose="02010600030101010101" pitchFamily="2" charset="-122"/>
                          <a:cs typeface="宋体" panose="02010600030101010101" pitchFamily="2" charset="-122"/>
                        </a:rPr>
                        <a:t>人数</a:t>
                      </a:r>
                    </a:p>
                  </a:txBody>
                  <a:tcPr marL="0" marR="0" marT="0" marB="1"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FF9900"/>
                    </a:solidFill>
                  </a:tcPr>
                </a:tc>
                <a:tc>
                  <a:txBody>
                    <a:bodyPr/>
                    <a:lstStyle/>
                    <a:p>
                      <a:pPr indent="0" algn="ctr">
                        <a:buNone/>
                      </a:pPr>
                      <a:r>
                        <a:rPr lang="zh-CN" altLang="en-US" sz="1000" b="1">
                          <a:latin typeface="宋体" panose="02010600030101010101" pitchFamily="2" charset="-122"/>
                          <a:ea typeface="宋体" panose="02010600030101010101" pitchFamily="2" charset="-122"/>
                          <a:cs typeface="宋体" panose="02010600030101010101" pitchFamily="2" charset="-122"/>
                        </a:rPr>
                        <a:t>原先药针皆用人数</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FF9900"/>
                    </a:solidFill>
                  </a:tcPr>
                </a:tc>
                <a:tc>
                  <a:txBody>
                    <a:bodyPr/>
                    <a:lstStyle/>
                    <a:p>
                      <a:pPr indent="0" algn="ctr">
                        <a:buNone/>
                      </a:pPr>
                      <a:r>
                        <a:rPr lang="zh-CN" altLang="en-US" sz="1000" b="1">
                          <a:latin typeface="宋体" panose="02010600030101010101" pitchFamily="2" charset="-122"/>
                          <a:ea typeface="宋体" panose="02010600030101010101" pitchFamily="2" charset="-122"/>
                          <a:cs typeface="宋体" panose="02010600030101010101" pitchFamily="2" charset="-122"/>
                        </a:rPr>
                        <a:t>治愈人数</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000" b="1">
                          <a:latin typeface="宋体" panose="02010600030101010101" pitchFamily="2" charset="-122"/>
                          <a:ea typeface="宋体" panose="02010600030101010101" pitchFamily="2" charset="-122"/>
                          <a:cs typeface="宋体" panose="02010600030101010101" pitchFamily="2" charset="-122"/>
                        </a:rPr>
                        <a:t>完全停药人数</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000" b="1">
                          <a:latin typeface="宋体" panose="02010600030101010101" pitchFamily="2" charset="-122"/>
                          <a:ea typeface="宋体" panose="02010600030101010101" pitchFamily="2" charset="-122"/>
                          <a:cs typeface="宋体" panose="02010600030101010101" pitchFamily="2" charset="-122"/>
                        </a:rPr>
                        <a:t>完全停针人数</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000" b="1">
                          <a:latin typeface="宋体" panose="02010600030101010101" pitchFamily="2" charset="-122"/>
                          <a:ea typeface="宋体" panose="02010600030101010101" pitchFamily="2" charset="-122"/>
                          <a:cs typeface="宋体" panose="02010600030101010101" pitchFamily="2" charset="-122"/>
                        </a:rPr>
                        <a:t>减药减针人数</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5E0B4"/>
                    </a:solidFill>
                  </a:tcPr>
                </a:tc>
              </a:tr>
              <a:tr h="483870">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10</a:t>
                      </a:r>
                      <a:r>
                        <a:rPr lang="zh-CN" altLang="en-US" sz="1000" b="1">
                          <a:latin typeface="宋体" panose="02010600030101010101" pitchFamily="2" charset="-122"/>
                          <a:ea typeface="宋体" panose="02010600030101010101" pitchFamily="2" charset="-122"/>
                          <a:cs typeface="宋体" panose="02010600030101010101" pitchFamily="2" charset="-122"/>
                        </a:rPr>
                        <a:t>年以上</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34</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19</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0</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5</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29</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r>
              <a:tr h="461645">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5</a:t>
                      </a:r>
                      <a:r>
                        <a:rPr lang="zh-CN" altLang="en-US" sz="1000" b="1">
                          <a:latin typeface="宋体" panose="02010600030101010101" pitchFamily="2" charset="-122"/>
                          <a:ea typeface="宋体" panose="02010600030101010101" pitchFamily="2" charset="-122"/>
                          <a:cs typeface="宋体" panose="02010600030101010101" pitchFamily="2" charset="-122"/>
                        </a:rPr>
                        <a:t>年以上</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43</a:t>
                      </a:r>
                      <a:endParaRPr lang="zh-CN" altLang="en-US" sz="1000" b="1">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20</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0</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7</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5</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31</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r>
              <a:tr h="483870">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a:t>
                      </a:r>
                      <a:r>
                        <a:rPr lang="zh-CN" altLang="en-US" sz="1000" b="1">
                          <a:latin typeface="宋体" panose="02010600030101010101" pitchFamily="2" charset="-122"/>
                          <a:ea typeface="宋体" panose="02010600030101010101" pitchFamily="2" charset="-122"/>
                          <a:cs typeface="宋体" panose="02010600030101010101" pitchFamily="2" charset="-122"/>
                        </a:rPr>
                        <a:t>年以上</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9</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8</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r>
              <a:tr h="461645">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IGT</a:t>
                      </a:r>
                      <a:endParaRPr lang="zh-CN" altLang="en-US" sz="1000" b="1">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3</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0</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2</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0</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r>
              <a:tr h="420370">
                <a:tc>
                  <a:txBody>
                    <a:bodyPr/>
                    <a:lstStyle/>
                    <a:p>
                      <a:pPr indent="0" algn="ctr">
                        <a:buNone/>
                      </a:pPr>
                      <a:r>
                        <a:rPr lang="zh-CN" altLang="en-US" sz="1000" b="1">
                          <a:latin typeface="宋体" panose="02010600030101010101" pitchFamily="2" charset="-122"/>
                          <a:ea typeface="宋体" panose="02010600030101010101" pitchFamily="2" charset="-122"/>
                          <a:cs typeface="宋体" panose="02010600030101010101" pitchFamily="2" charset="-122"/>
                        </a:rPr>
                        <a:t>总计</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89</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40</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2</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15</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7</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69</a:t>
                      </a:r>
                      <a:r>
                        <a:rPr lang="zh-CN" altLang="en-US" sz="1000" b="1">
                          <a:latin typeface="宋体" panose="02010600030101010101" pitchFamily="2" charset="-122"/>
                          <a:ea typeface="宋体" panose="02010600030101010101" pitchFamily="2" charset="-122"/>
                          <a:cs typeface="宋体" panose="02010600030101010101" pitchFamily="2" charset="-122"/>
                        </a:rPr>
                        <a:t>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r>
              <a:tr h="420370">
                <a:tc>
                  <a:txBody>
                    <a:bodyPr/>
                    <a:lstStyle/>
                    <a:p>
                      <a:pPr indent="0" algn="ctr">
                        <a:buNone/>
                      </a:pPr>
                      <a:r>
                        <a:rPr lang="zh-CN" altLang="en-US" sz="1000" b="1">
                          <a:latin typeface="宋体" panose="02010600030101010101" pitchFamily="2" charset="-122"/>
                          <a:ea typeface="宋体" panose="02010600030101010101" pitchFamily="2" charset="-122"/>
                          <a:cs typeface="宋体" panose="02010600030101010101" pitchFamily="2" charset="-122"/>
                        </a:rPr>
                        <a:t>占比</a:t>
                      </a:r>
                    </a:p>
                  </a:txBody>
                  <a:tcPr marL="0" marR="0" marT="0" marB="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a:t>
                      </a:r>
                      <a:endParaRPr lang="zh-CN" altLang="en-US" sz="1000" b="1">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44.9%</a:t>
                      </a:r>
                      <a:endParaRPr lang="zh-CN" altLang="en-US" sz="1000" b="1">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2.2%</a:t>
                      </a:r>
                      <a:endParaRPr lang="zh-CN" altLang="en-US" sz="1000" b="1">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16.9%</a:t>
                      </a:r>
                      <a:endParaRPr lang="zh-CN" altLang="en-US" sz="1000" b="1">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7.9%</a:t>
                      </a:r>
                      <a:endParaRPr lang="zh-CN" altLang="en-US" sz="1000" b="1">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altLang="zh-CN" sz="1000" b="1">
                          <a:latin typeface="宋体" panose="02010600030101010101" pitchFamily="2" charset="-122"/>
                          <a:ea typeface="宋体" panose="02010600030101010101" pitchFamily="2" charset="-122"/>
                          <a:cs typeface="宋体" panose="02010600030101010101" pitchFamily="2" charset="-122"/>
                        </a:rPr>
                        <a:t>77.5%</a:t>
                      </a:r>
                      <a:endParaRPr lang="zh-CN" altLang="en-US" sz="1000" b="1">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2F2F2"/>
                    </a:solidFill>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704868" y="917656"/>
            <a:ext cx="9502140" cy="1370965"/>
          </a:xfrm>
          <a:prstGeom prst="rect">
            <a:avLst/>
          </a:prstGeom>
          <a:noFill/>
        </p:spPr>
        <p:txBody>
          <a:bodyPr wrap="square" rtlCol="0" anchor="t">
            <a:spAutoFit/>
          </a:bodyPr>
          <a:lstStyle/>
          <a:p>
            <a:pPr>
              <a:lnSpc>
                <a:spcPct val="130000"/>
              </a:lnSpc>
            </a:pPr>
            <a:r>
              <a:rPr lang="zh-CN" altLang="en-US" sz="3200" b="1" dirty="0" smtClean="0">
                <a:solidFill>
                  <a:schemeClr val="bg2">
                    <a:lumMod val="75000"/>
                  </a:schemeClr>
                </a:solidFill>
                <a:latin typeface="微软雅黑" panose="020B0503020204020204" pitchFamily="34" charset="-122"/>
                <a:ea typeface="微软雅黑" panose="020B0503020204020204" pitchFamily="34" charset="-122"/>
                <a:sym typeface="+mn-ea"/>
              </a:rPr>
              <a:t>糖</a:t>
            </a:r>
            <a:r>
              <a:rPr lang="zh-CN" altLang="en-US" sz="3200" b="1" dirty="0" smtClean="0">
                <a:solidFill>
                  <a:schemeClr val="bg2">
                    <a:lumMod val="75000"/>
                  </a:schemeClr>
                </a:solidFill>
                <a:latin typeface="微软雅黑" panose="020B0503020204020204" pitchFamily="34" charset="-122"/>
                <a:ea typeface="微软雅黑" panose="020B0503020204020204" pitchFamily="34" charset="-122"/>
                <a:sym typeface="+mn-ea"/>
              </a:rPr>
              <a:t>尿病运动管理创新：</a:t>
            </a:r>
            <a:endParaRPr lang="en-US" altLang="zh-CN" sz="3200" b="1" dirty="0" smtClean="0">
              <a:solidFill>
                <a:schemeClr val="bg2">
                  <a:lumMod val="75000"/>
                </a:schemeClr>
              </a:solidFill>
              <a:latin typeface="微软雅黑" panose="020B0503020204020204" pitchFamily="34" charset="-122"/>
              <a:ea typeface="微软雅黑" panose="020B0503020204020204" pitchFamily="34" charset="-122"/>
              <a:sym typeface="+mn-ea"/>
            </a:endParaRPr>
          </a:p>
          <a:p>
            <a:pPr>
              <a:lnSpc>
                <a:spcPct val="130000"/>
              </a:lnSpc>
            </a:pPr>
            <a:r>
              <a:rPr lang="zh-CN" altLang="en-US" sz="3200" b="1" dirty="0" smtClean="0">
                <a:solidFill>
                  <a:srgbClr val="00B050"/>
                </a:solidFill>
                <a:latin typeface="微软雅黑" panose="020B0503020204020204" pitchFamily="34" charset="-122"/>
                <a:ea typeface="微软雅黑" panose="020B0503020204020204" pitchFamily="34" charset="-122"/>
                <a:sym typeface="+mn-ea"/>
              </a:rPr>
              <a:t>       运动+营养为基础，药物是辅助</a:t>
            </a:r>
            <a:endParaRPr lang="zh-CN" altLang="en-US" sz="3200" b="1" dirty="0">
              <a:solidFill>
                <a:srgbClr val="00B05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10844" y="2599289"/>
            <a:ext cx="9213850" cy="2936188"/>
          </a:xfrm>
          <a:prstGeom prst="rect">
            <a:avLst/>
          </a:prstGeom>
          <a:noFill/>
          <a:ln w="12700">
            <a:solidFill>
              <a:srgbClr val="FF9900"/>
            </a:solidFill>
          </a:ln>
        </p:spPr>
        <p:txBody>
          <a:bodyPr wrap="square" rtlCol="0" anchor="t">
            <a:spAutoFit/>
          </a:bodyPr>
          <a:lstStyle/>
          <a:p>
            <a:pPr>
              <a:lnSpc>
                <a:spcPct val="110000"/>
              </a:lnSpc>
              <a:spcBef>
                <a:spcPts val="0"/>
              </a:spcBef>
              <a:spcAft>
                <a:spcPts val="0"/>
              </a:spcAft>
            </a:pPr>
            <a:r>
              <a:rPr lang="en-US" altLang="zh-CN" sz="2800" b="1" dirty="0" smtClean="0">
                <a:solidFill>
                  <a:schemeClr val="bg2">
                    <a:lumMod val="75000"/>
                  </a:schemeClr>
                </a:solidFill>
                <a:latin typeface="黑体" panose="02010609060101010101" pitchFamily="49" charset="-122"/>
                <a:ea typeface="黑体" panose="02010609060101010101" pitchFamily="49" charset="-122"/>
                <a:sym typeface="+mn-ea"/>
              </a:rPr>
              <a:t>1.</a:t>
            </a:r>
            <a:r>
              <a:rPr lang="zh-CN" altLang="en-US" sz="2800" b="1" dirty="0" smtClean="0">
                <a:solidFill>
                  <a:schemeClr val="bg2">
                    <a:lumMod val="75000"/>
                  </a:schemeClr>
                </a:solidFill>
                <a:latin typeface="黑体" panose="02010609060101010101" pitchFamily="49" charset="-122"/>
                <a:ea typeface="黑体" panose="02010609060101010101" pitchFamily="49" charset="-122"/>
                <a:sym typeface="+mn-ea"/>
              </a:rPr>
              <a:t>运动治疗方法创新</a:t>
            </a:r>
            <a:endParaRPr lang="en-US" altLang="zh-CN" sz="2800" b="1" dirty="0" smtClean="0">
              <a:solidFill>
                <a:schemeClr val="bg2">
                  <a:lumMod val="75000"/>
                </a:schemeClr>
              </a:solidFill>
              <a:latin typeface="黑体" panose="02010609060101010101" pitchFamily="49" charset="-122"/>
              <a:ea typeface="黑体" panose="02010609060101010101" pitchFamily="49" charset="-122"/>
              <a:sym typeface="+mn-ea"/>
            </a:endParaRPr>
          </a:p>
          <a:p>
            <a:pPr>
              <a:lnSpc>
                <a:spcPct val="110000"/>
              </a:lnSpc>
              <a:spcBef>
                <a:spcPts val="0"/>
              </a:spcBef>
              <a:spcAft>
                <a:spcPts val="0"/>
              </a:spcAft>
            </a:pPr>
            <a:r>
              <a:rPr lang="zh-CN" altLang="en-US" sz="2800" b="1" dirty="0" smtClean="0">
                <a:solidFill>
                  <a:schemeClr val="bg2">
                    <a:lumMod val="75000"/>
                  </a:schemeClr>
                </a:solidFill>
                <a:latin typeface="黑体" panose="02010609060101010101" pitchFamily="49" charset="-122"/>
                <a:ea typeface="黑体" panose="02010609060101010101" pitchFamily="49" charset="-122"/>
                <a:sym typeface="+mn-ea"/>
              </a:rPr>
              <a:t>  有氧</a:t>
            </a:r>
            <a:r>
              <a:rPr lang="en-US" altLang="zh-CN" sz="2800" b="1" dirty="0" smtClean="0">
                <a:solidFill>
                  <a:schemeClr val="bg2">
                    <a:lumMod val="75000"/>
                  </a:schemeClr>
                </a:solidFill>
                <a:latin typeface="黑体" panose="02010609060101010101" pitchFamily="49" charset="-122"/>
                <a:ea typeface="黑体" panose="02010609060101010101" pitchFamily="49" charset="-122"/>
                <a:sym typeface="+mn-ea"/>
              </a:rPr>
              <a:t>+</a:t>
            </a:r>
            <a:r>
              <a:rPr lang="zh-CN" altLang="en-US" sz="2800" b="1" dirty="0" smtClean="0">
                <a:solidFill>
                  <a:schemeClr val="bg2">
                    <a:lumMod val="75000"/>
                  </a:schemeClr>
                </a:solidFill>
                <a:latin typeface="黑体" panose="02010609060101010101" pitchFamily="49" charset="-122"/>
                <a:ea typeface="黑体" panose="02010609060101010101" pitchFamily="49" charset="-122"/>
                <a:sym typeface="+mn-ea"/>
              </a:rPr>
              <a:t>抗阻</a:t>
            </a:r>
            <a:r>
              <a:rPr lang="en-US" altLang="zh-CN" sz="2800" b="1" dirty="0" smtClean="0">
                <a:solidFill>
                  <a:schemeClr val="bg2">
                    <a:lumMod val="75000"/>
                  </a:schemeClr>
                </a:solidFill>
                <a:latin typeface="黑体" panose="02010609060101010101" pitchFamily="49" charset="-122"/>
                <a:ea typeface="黑体" panose="02010609060101010101" pitchFamily="49" charset="-122"/>
                <a:sym typeface="+mn-ea"/>
              </a:rPr>
              <a:t>+</a:t>
            </a:r>
            <a:r>
              <a:rPr lang="zh-CN" altLang="en-US" sz="2800" b="1" dirty="0" smtClean="0">
                <a:solidFill>
                  <a:schemeClr val="bg2">
                    <a:lumMod val="75000"/>
                  </a:schemeClr>
                </a:solidFill>
                <a:latin typeface="黑体" panose="02010609060101010101" pitchFamily="49" charset="-122"/>
                <a:ea typeface="黑体" panose="02010609060101010101" pitchFamily="49" charset="-122"/>
                <a:sym typeface="+mn-ea"/>
              </a:rPr>
              <a:t>柔韧</a:t>
            </a:r>
            <a:endParaRPr lang="en-US" altLang="zh-CN" sz="2800" b="1" dirty="0" smtClean="0">
              <a:solidFill>
                <a:schemeClr val="bg2">
                  <a:lumMod val="75000"/>
                </a:schemeClr>
              </a:solidFill>
              <a:latin typeface="黑体" panose="02010609060101010101" pitchFamily="49" charset="-122"/>
              <a:ea typeface="黑体" panose="02010609060101010101" pitchFamily="49" charset="-122"/>
              <a:sym typeface="+mn-ea"/>
            </a:endParaRPr>
          </a:p>
          <a:p>
            <a:pPr>
              <a:lnSpc>
                <a:spcPct val="110000"/>
              </a:lnSpc>
              <a:spcBef>
                <a:spcPts val="0"/>
              </a:spcBef>
              <a:spcAft>
                <a:spcPts val="0"/>
              </a:spcAft>
            </a:pPr>
            <a:endParaRPr lang="en-US" altLang="zh-CN" sz="2800" b="1" dirty="0" smtClean="0">
              <a:solidFill>
                <a:schemeClr val="bg2">
                  <a:lumMod val="75000"/>
                </a:schemeClr>
              </a:solidFill>
              <a:latin typeface="黑体" panose="02010609060101010101" pitchFamily="49" charset="-122"/>
              <a:ea typeface="黑体" panose="02010609060101010101" pitchFamily="49" charset="-122"/>
              <a:sym typeface="+mn-ea"/>
            </a:endParaRPr>
          </a:p>
          <a:p>
            <a:pPr>
              <a:lnSpc>
                <a:spcPct val="110000"/>
              </a:lnSpc>
              <a:spcBef>
                <a:spcPts val="0"/>
              </a:spcBef>
              <a:spcAft>
                <a:spcPts val="0"/>
              </a:spcAft>
            </a:pPr>
            <a:r>
              <a:rPr lang="en-US" altLang="zh-CN" sz="2800" b="1" dirty="0" smtClean="0">
                <a:solidFill>
                  <a:schemeClr val="bg2">
                    <a:lumMod val="75000"/>
                  </a:schemeClr>
                </a:solidFill>
                <a:latin typeface="黑体" panose="02010609060101010101" pitchFamily="49" charset="-122"/>
                <a:ea typeface="黑体" panose="02010609060101010101" pitchFamily="49" charset="-122"/>
                <a:sym typeface="+mn-ea"/>
              </a:rPr>
              <a:t>2.</a:t>
            </a:r>
            <a:r>
              <a:rPr lang="zh-CN" altLang="en-US" sz="2800" b="1" dirty="0" smtClean="0">
                <a:solidFill>
                  <a:schemeClr val="bg2">
                    <a:lumMod val="75000"/>
                  </a:schemeClr>
                </a:solidFill>
                <a:latin typeface="黑体" panose="02010609060101010101" pitchFamily="49" charset="-122"/>
                <a:ea typeface="黑体" panose="02010609060101010101" pitchFamily="49" charset="-122"/>
                <a:sym typeface="+mn-ea"/>
              </a:rPr>
              <a:t>管理方法创新</a:t>
            </a:r>
            <a:endParaRPr lang="en-US" altLang="zh-CN" sz="2800" b="1" dirty="0" smtClean="0">
              <a:solidFill>
                <a:schemeClr val="bg2">
                  <a:lumMod val="75000"/>
                </a:schemeClr>
              </a:solidFill>
              <a:latin typeface="黑体" panose="02010609060101010101" pitchFamily="49" charset="-122"/>
              <a:ea typeface="黑体" panose="02010609060101010101" pitchFamily="49" charset="-122"/>
              <a:sym typeface="+mn-ea"/>
            </a:endParaRPr>
          </a:p>
          <a:p>
            <a:pPr>
              <a:lnSpc>
                <a:spcPct val="110000"/>
              </a:lnSpc>
              <a:spcBef>
                <a:spcPts val="0"/>
              </a:spcBef>
              <a:spcAft>
                <a:spcPts val="0"/>
              </a:spcAft>
            </a:pPr>
            <a:r>
              <a:rPr lang="zh-CN" altLang="en-US" sz="2800" b="1" dirty="0" smtClean="0">
                <a:solidFill>
                  <a:schemeClr val="bg2">
                    <a:lumMod val="75000"/>
                  </a:schemeClr>
                </a:solidFill>
                <a:latin typeface="黑体" panose="02010609060101010101" pitchFamily="49" charset="-122"/>
                <a:ea typeface="黑体" panose="02010609060101010101" pitchFamily="49" charset="-122"/>
                <a:sym typeface="+mn-ea"/>
              </a:rPr>
              <a:t>  线上</a:t>
            </a:r>
            <a:r>
              <a:rPr lang="en-US" altLang="zh-CN" sz="2800" b="1" dirty="0" smtClean="0">
                <a:solidFill>
                  <a:schemeClr val="bg2">
                    <a:lumMod val="75000"/>
                  </a:schemeClr>
                </a:solidFill>
                <a:latin typeface="黑体" panose="02010609060101010101" pitchFamily="49" charset="-122"/>
                <a:ea typeface="黑体" panose="02010609060101010101" pitchFamily="49" charset="-122"/>
                <a:sym typeface="+mn-ea"/>
              </a:rPr>
              <a:t>+</a:t>
            </a:r>
            <a:r>
              <a:rPr lang="zh-CN" altLang="en-US" sz="2800" b="1" dirty="0" smtClean="0">
                <a:solidFill>
                  <a:schemeClr val="bg2">
                    <a:lumMod val="75000"/>
                  </a:schemeClr>
                </a:solidFill>
                <a:latin typeface="黑体" panose="02010609060101010101" pitchFamily="49" charset="-122"/>
                <a:ea typeface="黑体" panose="02010609060101010101" pitchFamily="49" charset="-122"/>
                <a:sym typeface="+mn-ea"/>
              </a:rPr>
              <a:t>线下</a:t>
            </a:r>
            <a:endParaRPr lang="en-US" altLang="zh-CN" sz="2800" b="1" dirty="0" smtClean="0">
              <a:solidFill>
                <a:schemeClr val="bg2">
                  <a:lumMod val="75000"/>
                </a:schemeClr>
              </a:solidFill>
              <a:latin typeface="黑体" panose="02010609060101010101" pitchFamily="49" charset="-122"/>
              <a:ea typeface="黑体" panose="02010609060101010101" pitchFamily="49" charset="-122"/>
              <a:sym typeface="+mn-ea"/>
            </a:endParaRPr>
          </a:p>
          <a:p>
            <a:pPr>
              <a:lnSpc>
                <a:spcPct val="110000"/>
              </a:lnSpc>
              <a:spcBef>
                <a:spcPts val="0"/>
              </a:spcBef>
              <a:spcAft>
                <a:spcPts val="0"/>
              </a:spcAft>
            </a:pPr>
            <a:r>
              <a:rPr lang="zh-CN" altLang="en-US" sz="2800" b="1" dirty="0" smtClean="0">
                <a:solidFill>
                  <a:schemeClr val="bg2">
                    <a:lumMod val="75000"/>
                  </a:schemeClr>
                </a:solidFill>
                <a:latin typeface="黑体" panose="02010609060101010101" pitchFamily="49" charset="-122"/>
                <a:ea typeface="黑体" panose="02010609060101010101" pitchFamily="49" charset="-122"/>
                <a:sym typeface="+mn-ea"/>
              </a:rPr>
              <a:t>  多</a:t>
            </a:r>
            <a:r>
              <a:rPr lang="zh-CN" altLang="en-US" sz="2800" b="1" dirty="0">
                <a:solidFill>
                  <a:schemeClr val="bg2">
                    <a:lumMod val="75000"/>
                  </a:schemeClr>
                </a:solidFill>
                <a:latin typeface="黑体" panose="02010609060101010101" pitchFamily="49" charset="-122"/>
                <a:ea typeface="黑体" panose="02010609060101010101" pitchFamily="49" charset="-122"/>
                <a:sym typeface="+mn-ea"/>
              </a:rPr>
              <a:t>维度</a:t>
            </a:r>
            <a:endParaRPr lang="zh-CN" altLang="en-US" sz="2800" b="1" dirty="0" smtClean="0">
              <a:solidFill>
                <a:schemeClr val="bg2">
                  <a:lumMod val="75000"/>
                </a:schemeClr>
              </a:solidFill>
              <a:latin typeface="黑体" panose="02010609060101010101" pitchFamily="49" charset="-122"/>
              <a:ea typeface="黑体" panose="02010609060101010101" pitchFamily="49" charset="-122"/>
              <a:sym typeface="+mn-ea"/>
            </a:endParaRPr>
          </a:p>
        </p:txBody>
      </p:sp>
      <p:sp>
        <p:nvSpPr>
          <p:cNvPr id="13" name="文本框 3"/>
          <p:cNvSpPr txBox="1">
            <a:spLocks noChangeArrowheads="1"/>
          </p:cNvSpPr>
          <p:nvPr/>
        </p:nvSpPr>
        <p:spPr bwMode="auto">
          <a:xfrm>
            <a:off x="477824" y="435697"/>
            <a:ext cx="1181043" cy="338138"/>
          </a:xfrm>
          <a:prstGeom prst="rect">
            <a:avLst/>
          </a:prstGeom>
          <a:noFill/>
          <a:ln w="9525">
            <a:noFill/>
            <a:miter lim="800000"/>
          </a:ln>
        </p:spPr>
        <p:txBody>
          <a:bodyPr wrap="square">
            <a:spAutoFit/>
          </a:bodyPr>
          <a:lstStyle/>
          <a:p>
            <a:r>
              <a:rPr lang="zh-CN" altLang="en-US" sz="1600" dirty="0" smtClean="0">
                <a:solidFill>
                  <a:srgbClr val="777777"/>
                </a:solidFill>
                <a:latin typeface="微软雅黑" panose="020B0503020204020204" pitchFamily="34" charset="-122"/>
                <a:ea typeface="微软雅黑" panose="020B0503020204020204" pitchFamily="34" charset="-122"/>
              </a:rPr>
              <a:t>背景介绍</a:t>
            </a:r>
            <a:endParaRPr lang="zh-CN" altLang="en-US" sz="1600" dirty="0">
              <a:solidFill>
                <a:srgbClr val="777777"/>
              </a:solidFill>
              <a:latin typeface="微软雅黑" panose="020B0503020204020204" pitchFamily="34" charset="-122"/>
              <a:ea typeface="微软雅黑" panose="020B0503020204020204" pitchFamily="34" charset="-122"/>
            </a:endParaRPr>
          </a:p>
        </p:txBody>
      </p:sp>
      <p:cxnSp>
        <p:nvCxnSpPr>
          <p:cNvPr id="22" name="直接连接符 21"/>
          <p:cNvCxnSpPr>
            <a:stCxn id="13" idx="3"/>
          </p:cNvCxnSpPr>
          <p:nvPr/>
        </p:nvCxnSpPr>
        <p:spPr>
          <a:xfrm>
            <a:off x="1658867" y="604766"/>
            <a:ext cx="9074157" cy="222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19</a:t>
            </a:r>
          </a:p>
        </p:txBody>
      </p:sp>
      <p:grpSp>
        <p:nvGrpSpPr>
          <p:cNvPr id="3" name="组合 2"/>
          <p:cNvGrpSpPr/>
          <p:nvPr/>
        </p:nvGrpSpPr>
        <p:grpSpPr>
          <a:xfrm>
            <a:off x="4621530" y="979805"/>
            <a:ext cx="2174875" cy="425450"/>
            <a:chOff x="1933" y="3432"/>
            <a:chExt cx="2878" cy="670"/>
          </a:xfrm>
        </p:grpSpPr>
        <p:sp>
          <p:nvSpPr>
            <p:cNvPr id="4" name="流程图: 可选过程 3"/>
            <p:cNvSpPr/>
            <p:nvPr/>
          </p:nvSpPr>
          <p:spPr>
            <a:xfrm>
              <a:off x="1933" y="3432"/>
              <a:ext cx="2878" cy="670"/>
            </a:xfrm>
            <a:prstGeom prst="flowChartAlternateProcess">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55" y="3477"/>
              <a:ext cx="2497" cy="580"/>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sym typeface="+mn-ea"/>
                </a:rPr>
                <a:t>附t检验分析结果：</a:t>
              </a:r>
            </a:p>
          </p:txBody>
        </p:sp>
      </p:grpSp>
      <p:sp>
        <p:nvSpPr>
          <p:cNvPr id="14" name="文本框 13"/>
          <p:cNvSpPr txBox="1"/>
          <p:nvPr/>
        </p:nvSpPr>
        <p:spPr>
          <a:xfrm>
            <a:off x="1125855" y="1772285"/>
            <a:ext cx="3307080" cy="368300"/>
          </a:xfrm>
          <a:prstGeom prst="rect">
            <a:avLst/>
          </a:prstGeom>
          <a:noFill/>
        </p:spPr>
        <p:txBody>
          <a:bodyPr wrap="square" rtlCol="0">
            <a:spAutoFit/>
          </a:bodyPr>
          <a:lstStyle/>
          <a:p>
            <a:pPr indent="0">
              <a:buFont typeface="Wingdings" panose="05000000000000000000" charset="0"/>
              <a:buNone/>
            </a:pPr>
            <a:r>
              <a:rPr lang="zh-CN" altLang="en-US">
                <a:latin typeface="微软雅黑" panose="020B0503020204020204" pitchFamily="34" charset="-122"/>
                <a:ea typeface="微软雅黑" panose="020B0503020204020204" pitchFamily="34" charset="-122"/>
              </a:rPr>
              <a:t>成对样本统计数据-实验组</a:t>
            </a:r>
            <a:r>
              <a:rPr lang="en-US" altLang="zh-CN">
                <a:latin typeface="微软雅黑" panose="020B0503020204020204" pitchFamily="34" charset="-122"/>
                <a:ea typeface="微软雅黑" panose="020B0503020204020204" pitchFamily="34" charset="-122"/>
              </a:rPr>
              <a:t>:</a:t>
            </a:r>
          </a:p>
        </p:txBody>
      </p:sp>
      <p:grpSp>
        <p:nvGrpSpPr>
          <p:cNvPr id="27" name="组合 26"/>
          <p:cNvGrpSpPr/>
          <p:nvPr/>
        </p:nvGrpSpPr>
        <p:grpSpPr>
          <a:xfrm>
            <a:off x="624840" y="1764030"/>
            <a:ext cx="283210" cy="368300"/>
            <a:chOff x="3287" y="6580"/>
            <a:chExt cx="446" cy="580"/>
          </a:xfrm>
        </p:grpSpPr>
        <p:sp>
          <p:nvSpPr>
            <p:cNvPr id="16" name="椭圆 15"/>
            <p:cNvSpPr/>
            <p:nvPr/>
          </p:nvSpPr>
          <p:spPr>
            <a:xfrm>
              <a:off x="3307" y="6670"/>
              <a:ext cx="427" cy="427"/>
            </a:xfrm>
            <a:prstGeom prst="ellipse">
              <a:avLst/>
            </a:prstGeom>
            <a:solidFill>
              <a:srgbClr val="FF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287" y="6580"/>
              <a:ext cx="288" cy="580"/>
            </a:xfrm>
            <a:prstGeom prst="rect">
              <a:avLst/>
            </a:prstGeom>
            <a:noFill/>
          </p:spPr>
          <p:txBody>
            <a:bodyPr wrap="square" rtlCol="0">
              <a:spAutoFit/>
            </a:bodyPr>
            <a:lstStyle/>
            <a:p>
              <a:r>
                <a:rPr lang="en-US" altLang="zh-CN">
                  <a:solidFill>
                    <a:schemeClr val="bg1"/>
                  </a:solidFill>
                </a:rPr>
                <a:t>1</a:t>
              </a:r>
            </a:p>
          </p:txBody>
        </p:sp>
      </p:grpSp>
      <p:graphicFrame>
        <p:nvGraphicFramePr>
          <p:cNvPr id="26" name="表格 25"/>
          <p:cNvGraphicFramePr/>
          <p:nvPr/>
        </p:nvGraphicFramePr>
        <p:xfrm>
          <a:off x="1125855" y="2197735"/>
          <a:ext cx="8171180" cy="4077970"/>
        </p:xfrm>
        <a:graphic>
          <a:graphicData uri="http://schemas.openxmlformats.org/drawingml/2006/table">
            <a:tbl>
              <a:tblPr firstRow="1" bandRow="1">
                <a:tableStyleId>{5C22544A-7EE6-4342-B048-85BDC9FD1C3A}</a:tableStyleId>
              </a:tblPr>
              <a:tblGrid>
                <a:gridCol w="1086485"/>
                <a:gridCol w="2145665"/>
                <a:gridCol w="1087755"/>
                <a:gridCol w="894715"/>
                <a:gridCol w="1163320"/>
                <a:gridCol w="1793240"/>
              </a:tblGrid>
              <a:tr h="370840">
                <a:tc gridSpan="2">
                  <a:txBody>
                    <a:bodyPr/>
                    <a:lstStyle/>
                    <a:p>
                      <a:pPr indent="0" algn="ctr">
                        <a:buNone/>
                      </a:pPr>
                      <a:endParaRPr lang="zh-CN" alt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hMerge="1">
                  <a:txBody>
                    <a:bodyPr/>
                    <a:lstStyle/>
                    <a:p>
                      <a:endParaRPr lang="zh-CN"/>
                    </a:p>
                  </a:txBody>
                  <a:tcPr>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a:txBody>
                    <a:bodyPr/>
                    <a:lstStyle/>
                    <a:p>
                      <a:pPr indent="0" algn="ctr">
                        <a:buNone/>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平均数</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标准偏差</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标准错误平均值</a:t>
                      </a: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r>
              <a:tr h="264795">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实验体重</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76.5714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12.04393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2.6282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4795">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实验体重</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74.6381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11.4517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2.49897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4795">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实验糖化血红蛋白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7.3238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0.99995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0.21821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4795">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实验糖化血红蛋白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6.7833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0.86275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0.18827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4795">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实验空腹血糖</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7.9105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2.18235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0.47623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4795">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实验空腹血糖</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6.9805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1.59745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0.34859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4795">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实验甘油三酯</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1.7252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0.48533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0.10591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4795">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实验甘油三酯</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1.5829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0.39266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0.08569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4795">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实验总胆固醇</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5.1481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0.6318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0.13787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4795">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实验总胆固醇</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4.7667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0.73315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0.15999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4795">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实验高密度脂蛋白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1.3043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0.21931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0.04786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4795">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实验高密度脂蛋白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1.3362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0.21701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0.04736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4795">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实验低密度脂蛋白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2.8714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0.5485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0.11969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4795">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实验低密度脂蛋白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2.5686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0.68509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0.1495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r>
            </a:tbl>
          </a:graphicData>
        </a:graphic>
      </p:graphicFrame>
      <p:cxnSp>
        <p:nvCxnSpPr>
          <p:cNvPr id="29" name="直接连接符 28"/>
          <p:cNvCxnSpPr/>
          <p:nvPr/>
        </p:nvCxnSpPr>
        <p:spPr>
          <a:xfrm>
            <a:off x="1116330" y="6275705"/>
            <a:ext cx="1276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20</a:t>
            </a:r>
          </a:p>
        </p:txBody>
      </p:sp>
      <p:grpSp>
        <p:nvGrpSpPr>
          <p:cNvPr id="11" name="组合 10"/>
          <p:cNvGrpSpPr/>
          <p:nvPr/>
        </p:nvGrpSpPr>
        <p:grpSpPr>
          <a:xfrm>
            <a:off x="637540" y="1083945"/>
            <a:ext cx="3795395" cy="376555"/>
            <a:chOff x="1004" y="2778"/>
            <a:chExt cx="5977" cy="593"/>
          </a:xfrm>
        </p:grpSpPr>
        <p:sp>
          <p:nvSpPr>
            <p:cNvPr id="14" name="文本框 13"/>
            <p:cNvSpPr txBox="1"/>
            <p:nvPr/>
          </p:nvSpPr>
          <p:spPr>
            <a:xfrm>
              <a:off x="1773" y="2791"/>
              <a:ext cx="5208" cy="580"/>
            </a:xfrm>
            <a:prstGeom prst="rect">
              <a:avLst/>
            </a:prstGeom>
            <a:noFill/>
          </p:spPr>
          <p:txBody>
            <a:bodyPr wrap="square" rtlCol="0">
              <a:spAutoFit/>
            </a:bodyPr>
            <a:lstStyle/>
            <a:p>
              <a:pPr indent="0">
                <a:buFont typeface="Wingdings" panose="05000000000000000000" charset="0"/>
                <a:buNone/>
              </a:pPr>
              <a:r>
                <a:rPr>
                  <a:latin typeface="微软雅黑" panose="020B0503020204020204" pitchFamily="34" charset="-122"/>
                  <a:ea typeface="微软雅黑" panose="020B0503020204020204" pitchFamily="34" charset="-122"/>
                </a:rPr>
                <a:t>成对样本检定-实验组</a:t>
              </a:r>
              <a:r>
                <a:rPr lang="en-US">
                  <a:latin typeface="微软雅黑" panose="020B0503020204020204" pitchFamily="34" charset="-122"/>
                  <a:ea typeface="微软雅黑" panose="020B0503020204020204" pitchFamily="34" charset="-122"/>
                </a:rPr>
                <a:t>:</a:t>
              </a:r>
            </a:p>
          </p:txBody>
        </p:sp>
        <p:grpSp>
          <p:nvGrpSpPr>
            <p:cNvPr id="27" name="组合 26"/>
            <p:cNvGrpSpPr/>
            <p:nvPr/>
          </p:nvGrpSpPr>
          <p:grpSpPr>
            <a:xfrm>
              <a:off x="1004" y="2778"/>
              <a:ext cx="427" cy="580"/>
              <a:chOff x="3307" y="6580"/>
              <a:chExt cx="427" cy="580"/>
            </a:xfrm>
          </p:grpSpPr>
          <p:sp>
            <p:nvSpPr>
              <p:cNvPr id="16" name="椭圆 15"/>
              <p:cNvSpPr/>
              <p:nvPr/>
            </p:nvSpPr>
            <p:spPr>
              <a:xfrm>
                <a:off x="3307" y="6670"/>
                <a:ext cx="427" cy="427"/>
              </a:xfrm>
              <a:prstGeom prst="ellipse">
                <a:avLst/>
              </a:prstGeom>
              <a:solidFill>
                <a:srgbClr val="FF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437" y="6580"/>
                <a:ext cx="183" cy="580"/>
              </a:xfrm>
              <a:prstGeom prst="rect">
                <a:avLst/>
              </a:prstGeom>
              <a:noFill/>
            </p:spPr>
            <p:txBody>
              <a:bodyPr wrap="square" rtlCol="0">
                <a:spAutoFit/>
              </a:bodyPr>
              <a:lstStyle/>
              <a:p>
                <a:pPr algn="ctr"/>
                <a:r>
                  <a:rPr lang="en-US" altLang="zh-CN">
                    <a:solidFill>
                      <a:schemeClr val="bg1"/>
                    </a:solidFill>
                  </a:rPr>
                  <a:t>2</a:t>
                </a:r>
              </a:p>
            </p:txBody>
          </p:sp>
        </p:grpSp>
      </p:grpSp>
      <p:graphicFrame>
        <p:nvGraphicFramePr>
          <p:cNvPr id="5" name="表格 4"/>
          <p:cNvGraphicFramePr/>
          <p:nvPr/>
        </p:nvGraphicFramePr>
        <p:xfrm>
          <a:off x="1221740" y="1483360"/>
          <a:ext cx="10022840" cy="4781550"/>
        </p:xfrm>
        <a:graphic>
          <a:graphicData uri="http://schemas.openxmlformats.org/drawingml/2006/table">
            <a:tbl>
              <a:tblPr firstRow="1" bandRow="1">
                <a:tableStyleId>{5C22544A-7EE6-4342-B048-85BDC9FD1C3A}</a:tableStyleId>
              </a:tblPr>
              <a:tblGrid>
                <a:gridCol w="882650"/>
                <a:gridCol w="1454785"/>
                <a:gridCol w="883285"/>
                <a:gridCol w="746760"/>
                <a:gridCol w="1308735"/>
                <a:gridCol w="904240"/>
                <a:gridCol w="933450"/>
                <a:gridCol w="883920"/>
                <a:gridCol w="747395"/>
                <a:gridCol w="1277620"/>
              </a:tblGrid>
              <a:tr h="286385">
                <a:tc rowSpan="3">
                  <a:txBody>
                    <a:bodyPr/>
                    <a:lstStyle/>
                    <a:p>
                      <a:pPr indent="0" algn="ctr">
                        <a:buNone/>
                      </a:pPr>
                      <a:endParaRPr lang="zh-CN" alt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rowSpan="3">
                  <a:txBody>
                    <a:bodyPr/>
                    <a:lstStyle/>
                    <a:p>
                      <a:pPr indent="0" algn="ctr">
                        <a:buNone/>
                      </a:pPr>
                      <a:endParaRPr lang="zh-CN" alt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gridSpan="5">
                  <a:txBody>
                    <a:bodyPr/>
                    <a:lstStyle/>
                    <a:p>
                      <a:pPr indent="0" algn="ctr">
                        <a:buNone/>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程对差异数</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hMerge="1">
                  <a:txBody>
                    <a:bodyPr/>
                    <a:lstStyle/>
                    <a:p>
                      <a:endParaRPr lang="zh-CN"/>
                    </a:p>
                  </a:txBody>
                  <a:tcP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hMerge="1">
                  <a:txBody>
                    <a:bodyPr/>
                    <a:lstStyle/>
                    <a:p>
                      <a:endParaRPr lang="zh-CN"/>
                    </a:p>
                  </a:txBody>
                  <a:tcP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hMerge="1">
                  <a:txBody>
                    <a:bodyPr/>
                    <a:lstStyle/>
                    <a:p>
                      <a:endParaRPr lang="zh-CN"/>
                    </a:p>
                  </a:txBody>
                  <a:tcP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hMerge="1">
                  <a:txBody>
                    <a:bodyPr/>
                    <a:lstStyle/>
                    <a:p>
                      <a:endParaRPr lang="zh-CN"/>
                    </a:p>
                  </a:txBody>
                  <a:tcPr>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rowSpan="3">
                  <a:txBody>
                    <a:bodyPr/>
                    <a:lstStyle/>
                    <a:p>
                      <a:pPr indent="0" algn="ctr">
                        <a:buNone/>
                      </a:pP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rowSpan="3">
                  <a:txBody>
                    <a:bodyPr/>
                    <a:lstStyle/>
                    <a:p>
                      <a:pPr indent="0" algn="ctr">
                        <a:buNone/>
                      </a:pP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df</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rowSpan="3">
                  <a:txBody>
                    <a:bodyPr/>
                    <a:lstStyle/>
                    <a:p>
                      <a:pPr indent="0" algn="ctr">
                        <a:buNone/>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显著性（双尾）</a:t>
                      </a: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r>
              <a:tr h="198755">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tcPr>
                </a:tc>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平均数</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标准偏差</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标准错误平均值</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gridSpan="2">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95% </a:t>
                      </a: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差异数的信赖区间</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hMerge="1">
                  <a:txBody>
                    <a:bodyPr/>
                    <a:lstStyle/>
                    <a:p>
                      <a:endParaRPr lang="zh-CN"/>
                    </a:p>
                  </a:txBody>
                  <a:tcPr>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tcPr>
                </a:tc>
                <a:tc vMerge="1">
                  <a:txBody>
                    <a:bodyPr/>
                    <a:lstStyle/>
                    <a:p>
                      <a:endParaRPr lang="zh-CN"/>
                    </a:p>
                  </a:txBody>
                  <a:tcP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tcPr>
                </a:tc>
              </a:tr>
              <a:tr h="200025">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下限</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上限</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B w="6350" cap="flat" cmpd="sng">
                      <a:solidFill>
                        <a:srgbClr val="FFFFFF"/>
                      </a:solidFill>
                      <a:prstDash val="solid"/>
                      <a:headEnd type="none" w="med" len="med"/>
                      <a:tailEnd type="none" w="med" len="med"/>
                    </a:lnB>
                  </a:tcPr>
                </a:tc>
              </a:tr>
              <a:tr h="398780">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实验体重</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 </a:t>
                      </a:r>
                    </a:p>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实验体重</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1.93333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1.81778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0.39667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1.10589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2.76078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4.874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720090">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实验糖化血红蛋白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 </a:t>
                      </a: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实验糖化血红蛋白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0.54048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0.6304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0.13756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0.25352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0.82743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3.929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0.001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540385">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实验空腹血糖</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a:t>
                      </a:r>
                    </a:p>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实验空腹血糖</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0.93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1.0863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0.23705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0.43552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1.42448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3.923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0.001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512445">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实验甘油三酯</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 </a:t>
                      </a:r>
                    </a:p>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实验甘油三酯</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0.14238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0.19277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0.04207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0.05463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0.23013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3.385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0.003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581025">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实验总胆固醇</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 </a:t>
                      </a:r>
                    </a:p>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实验总胆固醇</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0.38143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0.60322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0.13163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0.10685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0.65601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2.898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0.009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664845">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实验高密度脂蛋白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 </a:t>
                      </a: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实验高密度脂蛋白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-0.0319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0.05269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0.0115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-0.05589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-0.00792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-2.775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0.012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678815">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实验低密度脂蛋白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 </a:t>
                      </a: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实验低密度脂蛋白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0.30286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0.45563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0.09943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0.09546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0.51026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3.046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0.006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21</a:t>
            </a:r>
          </a:p>
        </p:txBody>
      </p:sp>
      <p:grpSp>
        <p:nvGrpSpPr>
          <p:cNvPr id="11" name="组合 10"/>
          <p:cNvGrpSpPr/>
          <p:nvPr/>
        </p:nvGrpSpPr>
        <p:grpSpPr>
          <a:xfrm>
            <a:off x="637540" y="1259205"/>
            <a:ext cx="3795395" cy="376555"/>
            <a:chOff x="1004" y="2778"/>
            <a:chExt cx="5977" cy="593"/>
          </a:xfrm>
        </p:grpSpPr>
        <p:sp>
          <p:nvSpPr>
            <p:cNvPr id="14" name="文本框 13"/>
            <p:cNvSpPr txBox="1"/>
            <p:nvPr/>
          </p:nvSpPr>
          <p:spPr>
            <a:xfrm>
              <a:off x="1773" y="2791"/>
              <a:ext cx="5208" cy="580"/>
            </a:xfrm>
            <a:prstGeom prst="rect">
              <a:avLst/>
            </a:prstGeom>
            <a:noFill/>
          </p:spPr>
          <p:txBody>
            <a:bodyPr wrap="square" rtlCol="0">
              <a:spAutoFit/>
            </a:bodyPr>
            <a:lstStyle/>
            <a:p>
              <a:pPr indent="0">
                <a:buFont typeface="Wingdings" panose="05000000000000000000" charset="0"/>
                <a:buNone/>
              </a:pPr>
              <a:r>
                <a:rPr>
                  <a:latin typeface="微软雅黑" panose="020B0503020204020204" pitchFamily="34" charset="-122"/>
                  <a:ea typeface="微软雅黑" panose="020B0503020204020204" pitchFamily="34" charset="-122"/>
                </a:rPr>
                <a:t>成对样本统计数据-对照组</a:t>
              </a:r>
              <a:r>
                <a:rPr lang="en-US">
                  <a:latin typeface="微软雅黑" panose="020B0503020204020204" pitchFamily="34" charset="-122"/>
                  <a:ea typeface="微软雅黑" panose="020B0503020204020204" pitchFamily="34" charset="-122"/>
                </a:rPr>
                <a:t>:</a:t>
              </a:r>
            </a:p>
          </p:txBody>
        </p:sp>
        <p:grpSp>
          <p:nvGrpSpPr>
            <p:cNvPr id="27" name="组合 26"/>
            <p:cNvGrpSpPr/>
            <p:nvPr/>
          </p:nvGrpSpPr>
          <p:grpSpPr>
            <a:xfrm>
              <a:off x="1004" y="2778"/>
              <a:ext cx="427" cy="580"/>
              <a:chOff x="3307" y="6580"/>
              <a:chExt cx="427" cy="580"/>
            </a:xfrm>
          </p:grpSpPr>
          <p:sp>
            <p:nvSpPr>
              <p:cNvPr id="16" name="椭圆 15"/>
              <p:cNvSpPr/>
              <p:nvPr/>
            </p:nvSpPr>
            <p:spPr>
              <a:xfrm>
                <a:off x="3307" y="6670"/>
                <a:ext cx="427" cy="427"/>
              </a:xfrm>
              <a:prstGeom prst="ellipse">
                <a:avLst/>
              </a:prstGeom>
              <a:solidFill>
                <a:srgbClr val="FF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437" y="6580"/>
                <a:ext cx="183" cy="580"/>
              </a:xfrm>
              <a:prstGeom prst="rect">
                <a:avLst/>
              </a:prstGeom>
              <a:noFill/>
            </p:spPr>
            <p:txBody>
              <a:bodyPr wrap="square" rtlCol="0">
                <a:spAutoFit/>
              </a:bodyPr>
              <a:lstStyle/>
              <a:p>
                <a:pPr algn="ctr"/>
                <a:r>
                  <a:rPr lang="en-US" altLang="zh-CN">
                    <a:solidFill>
                      <a:schemeClr val="bg1"/>
                    </a:solidFill>
                  </a:rPr>
                  <a:t>3</a:t>
                </a:r>
              </a:p>
            </p:txBody>
          </p:sp>
        </p:grpSp>
      </p:grpSp>
      <p:graphicFrame>
        <p:nvGraphicFramePr>
          <p:cNvPr id="3" name="表格 -1"/>
          <p:cNvGraphicFramePr/>
          <p:nvPr/>
        </p:nvGraphicFramePr>
        <p:xfrm>
          <a:off x="1229995" y="2011680"/>
          <a:ext cx="8425815" cy="4038600"/>
        </p:xfrm>
        <a:graphic>
          <a:graphicData uri="http://schemas.openxmlformats.org/drawingml/2006/table">
            <a:tbl>
              <a:tblPr firstRow="1" bandRow="1">
                <a:tableStyleId>{5C22544A-7EE6-4342-B048-85BDC9FD1C3A}</a:tableStyleId>
              </a:tblPr>
              <a:tblGrid>
                <a:gridCol w="1233805"/>
                <a:gridCol w="2186940"/>
                <a:gridCol w="1233805"/>
                <a:gridCol w="1009650"/>
                <a:gridCol w="1009015"/>
                <a:gridCol w="1752600"/>
              </a:tblGrid>
              <a:tr h="269240">
                <a:tc>
                  <a:txBody>
                    <a:bodyPr/>
                    <a:lstStyle/>
                    <a:p>
                      <a:pPr indent="0" algn="ctr">
                        <a:buNone/>
                      </a:pPr>
                      <a:endParaRPr lang="zh-CN" alt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endParaRPr lang="zh-CN" alt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平均数</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标准偏差</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标准错误平均值</a:t>
                      </a: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r>
              <a:tr h="269240">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对照体重</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76.1905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15.71423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3.42913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9240">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对照体重</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76.119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15.63642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3.41215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9240">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对照糖化血红蛋白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7.7095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2.41804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0.52766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9240">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对照糖化血红蛋白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7.7952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2.4691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0.5388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9240">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对照空腹血糖</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8.2486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2.86873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0.62601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9240">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对照空腹血糖</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8.4795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3.22465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0.70368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9240">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对照甘油三酯</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1.5919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0.83894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0.18307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9240">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对照甘油三酯</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1.5776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0.79294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0.17303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9240">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对照总胆固醇</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4.8557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0.79816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0.17417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9240">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对照总胆固醇</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4.8295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0.88813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0.19381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9240">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对照高密度脂蛋白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1.1967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0.37561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0.08196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9240">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对照高密度脂蛋白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1.1695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0.33889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0.07395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269240">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对照低密度脂蛋白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3.1205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0.56107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0.12243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269240">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对照低密度脂蛋白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3.0824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0.5938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0.12958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r>
            </a:tbl>
          </a:graphicData>
        </a:graphic>
      </p:graphicFrame>
      <p:cxnSp>
        <p:nvCxnSpPr>
          <p:cNvPr id="2" name="直接连接符 1"/>
          <p:cNvCxnSpPr/>
          <p:nvPr/>
        </p:nvCxnSpPr>
        <p:spPr>
          <a:xfrm>
            <a:off x="1228725" y="6046470"/>
            <a:ext cx="1276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22</a:t>
            </a:r>
          </a:p>
        </p:txBody>
      </p:sp>
      <p:grpSp>
        <p:nvGrpSpPr>
          <p:cNvPr id="11" name="组合 10"/>
          <p:cNvGrpSpPr/>
          <p:nvPr/>
        </p:nvGrpSpPr>
        <p:grpSpPr>
          <a:xfrm>
            <a:off x="637540" y="1259205"/>
            <a:ext cx="3795395" cy="376555"/>
            <a:chOff x="1004" y="2778"/>
            <a:chExt cx="5977" cy="593"/>
          </a:xfrm>
        </p:grpSpPr>
        <p:sp>
          <p:nvSpPr>
            <p:cNvPr id="14" name="文本框 13"/>
            <p:cNvSpPr txBox="1"/>
            <p:nvPr/>
          </p:nvSpPr>
          <p:spPr>
            <a:xfrm>
              <a:off x="1773" y="2791"/>
              <a:ext cx="5208" cy="580"/>
            </a:xfrm>
            <a:prstGeom prst="rect">
              <a:avLst/>
            </a:prstGeom>
            <a:noFill/>
          </p:spPr>
          <p:txBody>
            <a:bodyPr wrap="square" rtlCol="0">
              <a:spAutoFit/>
            </a:bodyPr>
            <a:lstStyle/>
            <a:p>
              <a:pPr indent="0">
                <a:buFont typeface="Wingdings" panose="05000000000000000000" charset="0"/>
                <a:buNone/>
              </a:pPr>
              <a:r>
                <a:rPr>
                  <a:latin typeface="微软雅黑" panose="020B0503020204020204" pitchFamily="34" charset="-122"/>
                  <a:ea typeface="微软雅黑" panose="020B0503020204020204" pitchFamily="34" charset="-122"/>
                </a:rPr>
                <a:t>成对样本统计数据-对照组</a:t>
              </a:r>
              <a:r>
                <a:rPr lang="en-US">
                  <a:latin typeface="微软雅黑" panose="020B0503020204020204" pitchFamily="34" charset="-122"/>
                  <a:ea typeface="微软雅黑" panose="020B0503020204020204" pitchFamily="34" charset="-122"/>
                </a:rPr>
                <a:t>:</a:t>
              </a:r>
            </a:p>
          </p:txBody>
        </p:sp>
        <p:grpSp>
          <p:nvGrpSpPr>
            <p:cNvPr id="27" name="组合 26"/>
            <p:cNvGrpSpPr/>
            <p:nvPr/>
          </p:nvGrpSpPr>
          <p:grpSpPr>
            <a:xfrm>
              <a:off x="1004" y="2778"/>
              <a:ext cx="427" cy="580"/>
              <a:chOff x="3307" y="6580"/>
              <a:chExt cx="427" cy="580"/>
            </a:xfrm>
          </p:grpSpPr>
          <p:sp>
            <p:nvSpPr>
              <p:cNvPr id="16" name="椭圆 15"/>
              <p:cNvSpPr/>
              <p:nvPr/>
            </p:nvSpPr>
            <p:spPr>
              <a:xfrm>
                <a:off x="3307" y="6670"/>
                <a:ext cx="427" cy="427"/>
              </a:xfrm>
              <a:prstGeom prst="ellipse">
                <a:avLst/>
              </a:prstGeom>
              <a:solidFill>
                <a:srgbClr val="FF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437" y="6580"/>
                <a:ext cx="183" cy="580"/>
              </a:xfrm>
              <a:prstGeom prst="rect">
                <a:avLst/>
              </a:prstGeom>
              <a:noFill/>
            </p:spPr>
            <p:txBody>
              <a:bodyPr wrap="square" rtlCol="0">
                <a:spAutoFit/>
              </a:bodyPr>
              <a:lstStyle/>
              <a:p>
                <a:pPr algn="ctr"/>
                <a:r>
                  <a:rPr lang="en-US" altLang="zh-CN">
                    <a:solidFill>
                      <a:schemeClr val="bg1"/>
                    </a:solidFill>
                  </a:rPr>
                  <a:t>4</a:t>
                </a:r>
              </a:p>
            </p:txBody>
          </p:sp>
        </p:grpSp>
      </p:grpSp>
      <p:graphicFrame>
        <p:nvGraphicFramePr>
          <p:cNvPr id="4" name="表格 3"/>
          <p:cNvGraphicFramePr/>
          <p:nvPr/>
        </p:nvGraphicFramePr>
        <p:xfrm>
          <a:off x="1233170" y="1750060"/>
          <a:ext cx="10745470" cy="4244340"/>
        </p:xfrm>
        <a:graphic>
          <a:graphicData uri="http://schemas.openxmlformats.org/drawingml/2006/table">
            <a:tbl>
              <a:tblPr firstRow="1" bandRow="1">
                <a:tableStyleId>{5C22544A-7EE6-4342-B048-85BDC9FD1C3A}</a:tableStyleId>
              </a:tblPr>
              <a:tblGrid>
                <a:gridCol w="867410"/>
                <a:gridCol w="1870075"/>
                <a:gridCol w="866140"/>
                <a:gridCol w="811530"/>
                <a:gridCol w="1352550"/>
                <a:gridCol w="989965"/>
                <a:gridCol w="890270"/>
                <a:gridCol w="868045"/>
                <a:gridCol w="810895"/>
                <a:gridCol w="1418590"/>
              </a:tblGrid>
              <a:tr h="405765">
                <a:tc rowSpan="3" gridSpan="2">
                  <a:txBody>
                    <a:bodyPr/>
                    <a:lstStyle/>
                    <a:p>
                      <a:pPr indent="0" algn="ctr">
                        <a:buNone/>
                      </a:pPr>
                      <a:endParaRPr lang="zh-CN" alt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rowSpan="3" hMerge="1">
                  <a:txBody>
                    <a:bodyPr/>
                    <a:lstStyle/>
                    <a:p>
                      <a:endParaRPr lang="zh-CN"/>
                    </a:p>
                  </a:txBody>
                  <a:tcPr>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tcPr>
                </a:tc>
                <a:tc gridSpan="5">
                  <a:txBody>
                    <a:bodyPr/>
                    <a:lstStyle/>
                    <a:p>
                      <a:pPr indent="0" algn="ctr">
                        <a:buNone/>
                      </a:pP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程对差异数</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hMerge="1">
                  <a:txBody>
                    <a:bodyPr/>
                    <a:lstStyle/>
                    <a:p>
                      <a:endParaRPr lang="zh-CN"/>
                    </a:p>
                  </a:txBody>
                  <a:tcP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hMerge="1">
                  <a:txBody>
                    <a:bodyPr/>
                    <a:lstStyle/>
                    <a:p>
                      <a:endParaRPr lang="zh-CN"/>
                    </a:p>
                  </a:txBody>
                  <a:tcP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hMerge="1">
                  <a:txBody>
                    <a:bodyPr/>
                    <a:lstStyle/>
                    <a:p>
                      <a:endParaRPr lang="zh-CN"/>
                    </a:p>
                  </a:txBody>
                  <a:tcP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hMerge="1">
                  <a:txBody>
                    <a:bodyPr/>
                    <a:lstStyle/>
                    <a:p>
                      <a:endParaRPr lang="zh-CN"/>
                    </a:p>
                  </a:txBody>
                  <a:tcPr>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rowSpan="3">
                  <a:txBody>
                    <a:bodyPr/>
                    <a:lstStyle/>
                    <a:p>
                      <a:pPr indent="0" algn="ctr">
                        <a:buNone/>
                      </a:pPr>
                      <a:r>
                        <a:rPr lang="en-US" altLang="zh-CN"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a:t>
                      </a:r>
                      <a:endPar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rowSpan="3">
                  <a:txBody>
                    <a:bodyPr/>
                    <a:lstStyle/>
                    <a:p>
                      <a:pPr indent="0" algn="ctr">
                        <a:buNone/>
                      </a:pPr>
                      <a:r>
                        <a:rPr lang="en-US" altLang="zh-CN"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df</a:t>
                      </a:r>
                      <a:endPar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rowSpan="3">
                  <a:txBody>
                    <a:bodyPr/>
                    <a:lstStyle/>
                    <a:p>
                      <a:pPr indent="0" algn="ctr">
                        <a:buNone/>
                      </a:pP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显著性（双尾）</a:t>
                      </a: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r>
              <a:tr h="405130">
                <a:tc gridSpan="2" vMerge="1">
                  <a:txBody>
                    <a:bodyPr/>
                    <a:lstStyle/>
                    <a:p>
                      <a:endParaRPr lang="zh-CN"/>
                    </a:p>
                  </a:txBody>
                  <a:tcPr>
                    <a:lnL w="9525" cap="flat" cmpd="sng">
                      <a:solidFill>
                        <a:srgbClr val="000000"/>
                      </a:solidFill>
                      <a:prstDash val="solid"/>
                      <a:headEnd type="none" w="med" len="med"/>
                      <a:tailEnd type="none" w="med" len="med"/>
                    </a:lnL>
                  </a:tcPr>
                </a:tc>
                <a:tc hMerge="1" vMerge="1">
                  <a:txBody>
                    <a:bodyPr/>
                    <a:lstStyle/>
                    <a:p>
                      <a:endParaRPr lang="zh-CN"/>
                    </a:p>
                  </a:txBody>
                  <a:tcPr>
                    <a:lnR w="6350" cap="flat" cmpd="sng">
                      <a:solidFill>
                        <a:srgbClr val="FFFFFF"/>
                      </a:solidFill>
                      <a:prstDash val="solid"/>
                      <a:headEnd type="none" w="med" len="med"/>
                      <a:tailEnd type="none" w="med" len="med"/>
                    </a:lnR>
                  </a:tcPr>
                </a:tc>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平均数</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标准偏差</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rowSpan="2">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标准错误平均值</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gridSpan="2">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95% </a:t>
                      </a: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差异数的信赖区间</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hMerge="1">
                  <a:txBody>
                    <a:bodyPr/>
                    <a:lstStyle/>
                    <a:p>
                      <a:endParaRPr lang="zh-CN"/>
                    </a:p>
                  </a:txBody>
                  <a:tcPr>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tcPr>
                </a:tc>
                <a:tc vMerge="1">
                  <a:txBody>
                    <a:bodyPr/>
                    <a:lstStyle/>
                    <a:p>
                      <a:endParaRPr lang="zh-CN"/>
                    </a:p>
                  </a:txBody>
                  <a:tcP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tcPr>
                </a:tc>
              </a:tr>
              <a:tr h="405765">
                <a:tc gridSpan="2" vMerge="1">
                  <a:txBody>
                    <a:bodyPr/>
                    <a:lstStyle/>
                    <a:p>
                      <a:endParaRPr lang="zh-CN"/>
                    </a:p>
                  </a:txBody>
                  <a:tcPr>
                    <a:lnL w="9525" cap="flat" cmpd="sng">
                      <a:solidFill>
                        <a:srgbClr val="000000"/>
                      </a:solidFill>
                      <a:prstDash val="solid"/>
                      <a:headEnd type="none" w="med" len="med"/>
                      <a:tailEnd type="none" w="med" len="med"/>
                    </a:lnL>
                    <a:lnB w="6350" cap="flat" cmpd="sng">
                      <a:solidFill>
                        <a:srgbClr val="FFFFFF"/>
                      </a:solidFill>
                      <a:prstDash val="solid"/>
                      <a:headEnd type="none" w="med" len="med"/>
                      <a:tailEnd type="none" w="med" len="med"/>
                    </a:lnB>
                  </a:tcPr>
                </a:tc>
                <a:tc hMerge="1" vMerge="1">
                  <a:txBody>
                    <a:bodyPr/>
                    <a:lstStyle/>
                    <a:p>
                      <a:endParaRPr lang="zh-CN"/>
                    </a:p>
                  </a:txBody>
                  <a:tcPr>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下限</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上限</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vMerge="1">
                  <a:txBody>
                    <a:bodyPr/>
                    <a:lstStyle/>
                    <a:p>
                      <a:endParaRPr lang="zh-CN"/>
                    </a:p>
                  </a:txBody>
                  <a:tcP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B w="6350" cap="flat" cmpd="sng">
                      <a:solidFill>
                        <a:srgbClr val="FFFFFF"/>
                      </a:solidFill>
                      <a:prstDash val="solid"/>
                      <a:headEnd type="none" w="med" len="med"/>
                      <a:tailEnd type="none" w="med" len="med"/>
                    </a:lnB>
                  </a:tcPr>
                </a:tc>
              </a:tr>
              <a:tr h="432435">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对照体重</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 </a:t>
                      </a:r>
                    </a:p>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对照体重</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0.07143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0.42678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0.09313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-0.12284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0.2657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0.767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0.452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433070">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对照糖化血红蛋白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 </a:t>
                      </a: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对照糖化血红蛋白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-0.08571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0.26886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0.05867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-0.2081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0.03667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-1.461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432435">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对照空腹血糖</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 </a:t>
                      </a:r>
                    </a:p>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对照空腹血糖</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-0.23095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0.75659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0.1651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-0.57535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0.11344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-1.399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0.177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431800">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对照甘油三酯</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 </a:t>
                      </a:r>
                    </a:p>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对照甘油三酯</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0.01429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0.12592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0.02748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-0.04303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0.0716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0.52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0.609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432435">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对照总胆固醇</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 </a:t>
                      </a:r>
                    </a:p>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对照总胆固醇</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0.02619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0.32578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0.07109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-0.1221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0.17449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0.368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0.716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433070">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对照高密度脂蛋白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对照高密度脂蛋白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0.02714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0.08956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0.01954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-0.01363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0.06791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1.389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432435">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对组 </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对照低密度脂蛋白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对照低密度脂蛋白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0.0381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0.18878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0.04119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-0.04783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0.12402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0.925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0.366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8CBAD"/>
                    </a:solidFill>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23</a:t>
            </a:r>
          </a:p>
        </p:txBody>
      </p:sp>
      <p:grpSp>
        <p:nvGrpSpPr>
          <p:cNvPr id="11" name="组合 10"/>
          <p:cNvGrpSpPr/>
          <p:nvPr/>
        </p:nvGrpSpPr>
        <p:grpSpPr>
          <a:xfrm>
            <a:off x="637540" y="1259205"/>
            <a:ext cx="4197350" cy="376555"/>
            <a:chOff x="1004" y="2778"/>
            <a:chExt cx="5977" cy="593"/>
          </a:xfrm>
        </p:grpSpPr>
        <p:sp>
          <p:nvSpPr>
            <p:cNvPr id="14" name="文本框 13"/>
            <p:cNvSpPr txBox="1"/>
            <p:nvPr/>
          </p:nvSpPr>
          <p:spPr>
            <a:xfrm>
              <a:off x="1773" y="2791"/>
              <a:ext cx="5208" cy="580"/>
            </a:xfrm>
            <a:prstGeom prst="rect">
              <a:avLst/>
            </a:prstGeom>
            <a:noFill/>
          </p:spPr>
          <p:txBody>
            <a:bodyPr wrap="square" rtlCol="0">
              <a:spAutoFit/>
            </a:bodyPr>
            <a:lstStyle/>
            <a:p>
              <a:pPr indent="0">
                <a:buFont typeface="Wingdings" panose="05000000000000000000" charset="0"/>
                <a:buNone/>
              </a:pPr>
              <a:r>
                <a:rPr>
                  <a:latin typeface="微软雅黑" panose="020B0503020204020204" pitchFamily="34" charset="-122"/>
                  <a:ea typeface="微软雅黑" panose="020B0503020204020204" pitchFamily="34" charset="-122"/>
                </a:rPr>
                <a:t>实验组、对照组前后相关指标变化</a:t>
              </a:r>
              <a:r>
                <a:rPr lang="zh-CN">
                  <a:latin typeface="微软雅黑" panose="020B0503020204020204" pitchFamily="34" charset="-122"/>
                  <a:ea typeface="微软雅黑" panose="020B0503020204020204" pitchFamily="34" charset="-122"/>
                </a:rPr>
                <a:t>：</a:t>
              </a:r>
            </a:p>
          </p:txBody>
        </p:sp>
        <p:grpSp>
          <p:nvGrpSpPr>
            <p:cNvPr id="27" name="组合 26"/>
            <p:cNvGrpSpPr/>
            <p:nvPr/>
          </p:nvGrpSpPr>
          <p:grpSpPr>
            <a:xfrm>
              <a:off x="1004" y="2778"/>
              <a:ext cx="427" cy="580"/>
              <a:chOff x="3307" y="6580"/>
              <a:chExt cx="427" cy="580"/>
            </a:xfrm>
          </p:grpSpPr>
          <p:sp>
            <p:nvSpPr>
              <p:cNvPr id="16" name="椭圆 15"/>
              <p:cNvSpPr/>
              <p:nvPr/>
            </p:nvSpPr>
            <p:spPr>
              <a:xfrm>
                <a:off x="3307" y="6670"/>
                <a:ext cx="427" cy="427"/>
              </a:xfrm>
              <a:prstGeom prst="ellipse">
                <a:avLst/>
              </a:prstGeom>
              <a:solidFill>
                <a:srgbClr val="FF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437" y="6580"/>
                <a:ext cx="183" cy="580"/>
              </a:xfrm>
              <a:prstGeom prst="rect">
                <a:avLst/>
              </a:prstGeom>
              <a:noFill/>
            </p:spPr>
            <p:txBody>
              <a:bodyPr wrap="square" rtlCol="0">
                <a:spAutoFit/>
              </a:bodyPr>
              <a:lstStyle/>
              <a:p>
                <a:pPr algn="ctr"/>
                <a:r>
                  <a:rPr lang="en-US" altLang="zh-CN">
                    <a:solidFill>
                      <a:schemeClr val="bg1"/>
                    </a:solidFill>
                  </a:rPr>
                  <a:t>5</a:t>
                </a:r>
              </a:p>
            </p:txBody>
          </p:sp>
        </p:grpSp>
      </p:grpSp>
      <p:graphicFrame>
        <p:nvGraphicFramePr>
          <p:cNvPr id="2" name="表格 -1"/>
          <p:cNvGraphicFramePr/>
          <p:nvPr/>
        </p:nvGraphicFramePr>
        <p:xfrm>
          <a:off x="1270635" y="1666240"/>
          <a:ext cx="9952990" cy="4810125"/>
        </p:xfrm>
        <a:graphic>
          <a:graphicData uri="http://schemas.openxmlformats.org/drawingml/2006/table">
            <a:tbl>
              <a:tblPr firstRow="1" bandRow="1">
                <a:tableStyleId>{5C22544A-7EE6-4342-B048-85BDC9FD1C3A}</a:tableStyleId>
              </a:tblPr>
              <a:tblGrid>
                <a:gridCol w="2895600"/>
                <a:gridCol w="1628775"/>
                <a:gridCol w="1085850"/>
                <a:gridCol w="1085850"/>
                <a:gridCol w="1085215"/>
                <a:gridCol w="1085850"/>
                <a:gridCol w="1085850"/>
              </a:tblGrid>
              <a:tr h="466725">
                <a:tc rowSpan="2">
                  <a:txBody>
                    <a:bodyPr/>
                    <a:lstStyle/>
                    <a:p>
                      <a:pPr indent="0" algn="ctr">
                        <a:buNone/>
                      </a:pP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指标</a:t>
                      </a: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gridSpan="3">
                  <a:txBody>
                    <a:bodyPr/>
                    <a:lstStyle/>
                    <a:p>
                      <a:pPr indent="0" algn="ctr">
                        <a:buNone/>
                      </a:pP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实验组</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hMerge="1">
                  <a:txBody>
                    <a:bodyPr/>
                    <a:lstStyle/>
                    <a:p>
                      <a:endParaRPr lang="zh-CN"/>
                    </a:p>
                  </a:txBody>
                  <a:tcP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hMerge="1">
                  <a:txBody>
                    <a:bodyPr/>
                    <a:lstStyle/>
                    <a:p>
                      <a:endParaRPr lang="zh-CN"/>
                    </a:p>
                  </a:txBody>
                  <a:tcPr>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gridSpan="3">
                  <a:txBody>
                    <a:bodyPr/>
                    <a:lstStyle/>
                    <a:p>
                      <a:pPr indent="0" algn="ctr">
                        <a:buNone/>
                      </a:pP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对照组</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lnTlToBr>
                      <a:noFill/>
                    </a:lnTlToBr>
                    <a:lnBlToTr>
                      <a:noFill/>
                    </a:lnBlToTr>
                    <a:solidFill>
                      <a:srgbClr val="C5E0B4"/>
                    </a:solidFill>
                  </a:tcPr>
                </a:tc>
                <a:tc hMerge="1">
                  <a:txBody>
                    <a:bodyPr/>
                    <a:lstStyle/>
                    <a:p>
                      <a:endParaRPr lang="zh-CN"/>
                    </a:p>
                  </a:txBody>
                  <a:tcP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c hMerge="1">
                  <a:txBody>
                    <a:bodyPr/>
                    <a:lstStyle/>
                    <a:p>
                      <a:endParaRPr lang="zh-CN"/>
                    </a:p>
                  </a:txBody>
                  <a:tcPr>
                    <a:lnR w="6350" cap="flat" cmpd="sng">
                      <a:solidFill>
                        <a:srgbClr val="FFFFFF"/>
                      </a:solidFill>
                      <a:prstDash val="solid"/>
                      <a:headEnd type="none" w="med" len="med"/>
                      <a:tailEnd type="none" w="med" len="med"/>
                    </a:lnR>
                    <a:lnT w="9525" cap="flat" cmpd="sng">
                      <a:solidFill>
                        <a:srgbClr val="000000"/>
                      </a:solidFill>
                      <a:prstDash val="solid"/>
                      <a:headEnd type="none" w="med" len="med"/>
                      <a:tailEnd type="none" w="med" len="med"/>
                    </a:lnT>
                    <a:lnB w="25400" cap="flat" cmpd="sng">
                      <a:solidFill>
                        <a:srgbClr val="FFFFFF"/>
                      </a:solidFill>
                      <a:prstDash val="solid"/>
                      <a:headEnd type="none" w="med" len="med"/>
                      <a:tailEnd type="none" w="med" len="med"/>
                    </a:lnB>
                  </a:tcPr>
                </a:tc>
              </a:tr>
              <a:tr h="289560">
                <a:tc vMerge="1">
                  <a:txBody>
                    <a:bodyPr/>
                    <a:lstStyle/>
                    <a:p>
                      <a:endParaRPr lang="zh-CN"/>
                    </a:p>
                  </a:txBody>
                  <a:tcP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B w="25400" cap="flat" cmpd="sng">
                      <a:solidFill>
                        <a:srgbClr val="FFFFFF"/>
                      </a:solidFill>
                      <a:prstDash val="solid"/>
                      <a:headEnd type="none" w="med" len="med"/>
                      <a:tailEnd type="none" w="med" len="med"/>
                    </a:lnB>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实验前</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实验后</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实验前</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实验后</a:t>
                      </a: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C5E0B4"/>
                    </a:solidFill>
                  </a:tcPr>
                </a:tc>
              </a:tr>
              <a:tr h="578485">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体重</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(kg)</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254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76.57±12.04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74.64±11.45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76.19±15.71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76.12±15.64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0.452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579755">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糖化血红蛋白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7.32±1.00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6.78±0.86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0.001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7.71±2.42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7.80±2.47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579120">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空腹血糖</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(mmol/L)</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7.91±2.18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6.98±1.60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0.001</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8.25±2.87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8.48±3.22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0.177</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579120">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甘油三酯</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(mmol/L)</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1.73±0.49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1.58±0.39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0.003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1.59±0.84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1.58±0.79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0.609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579120">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总胆固醇</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(mmol/L)</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5.15±0.63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4.77±0.73</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0.009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4.86±0.80</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4.83±0.89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0.716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CE4D6"/>
                    </a:solidFill>
                  </a:tcPr>
                </a:tc>
              </a:tr>
              <a:tr h="579120">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高密度脂蛋白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(mmol/L)</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1.30±0.22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1.34±0.22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0.012</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1.20±0.38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1.17±0.34</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0.18</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F8CBAD"/>
                    </a:solidFill>
                  </a:tcPr>
                </a:tc>
              </a:tr>
              <a:tr h="579120">
                <a:tc>
                  <a:txBody>
                    <a:bodyPr/>
                    <a:lstStyle/>
                    <a:p>
                      <a:pPr indent="0" algn="ctr">
                        <a:buNone/>
                      </a:pPr>
                      <a:r>
                        <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低密度脂蛋白</a:t>
                      </a: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(mmol/L)</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2.87±0.55</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2.57±0.69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0.006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3.12±0.56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3.08±0.59</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c>
                  <a:txBody>
                    <a:bodyPr/>
                    <a:lstStyle/>
                    <a:p>
                      <a:pPr indent="0" algn="ctr">
                        <a:buNone/>
                      </a:pPr>
                      <a:r>
                        <a:rPr lang="en-US" altLang="zh-CN"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0.366</a:t>
                      </a:r>
                      <a:endParaRPr lang="zh-CN"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CE4D6"/>
                    </a:solidFill>
                  </a:tcPr>
                </a:tc>
              </a:tr>
            </a:tbl>
          </a:graphicData>
        </a:graphic>
      </p:graphicFrame>
      <p:cxnSp>
        <p:nvCxnSpPr>
          <p:cNvPr id="4" name="直接连接符 3"/>
          <p:cNvCxnSpPr/>
          <p:nvPr/>
        </p:nvCxnSpPr>
        <p:spPr>
          <a:xfrm>
            <a:off x="11224895" y="1666875"/>
            <a:ext cx="0" cy="4832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6515" y="-50165"/>
            <a:ext cx="12248515" cy="7005955"/>
          </a:xfrm>
          <a:prstGeom prst="rect">
            <a:avLst/>
          </a:prstGeom>
          <a:solidFill>
            <a:srgbClr val="FFF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矢量智能对象"/>
          <p:cNvPicPr>
            <a:picLocks noChangeAspect="1"/>
          </p:cNvPicPr>
          <p:nvPr/>
        </p:nvPicPr>
        <p:blipFill>
          <a:blip r:embed="rId2"/>
          <a:stretch>
            <a:fillRect/>
          </a:stretch>
        </p:blipFill>
        <p:spPr>
          <a:xfrm>
            <a:off x="5924550" y="2033905"/>
            <a:ext cx="2441575" cy="2790825"/>
          </a:xfrm>
          <a:prstGeom prst="rect">
            <a:avLst/>
          </a:prstGeom>
        </p:spPr>
      </p:pic>
      <p:sp>
        <p:nvSpPr>
          <p:cNvPr id="3" name="文本框 2"/>
          <p:cNvSpPr txBox="1"/>
          <p:nvPr/>
        </p:nvSpPr>
        <p:spPr>
          <a:xfrm>
            <a:off x="3454400" y="2105660"/>
            <a:ext cx="2910205" cy="2646045"/>
          </a:xfrm>
          <a:prstGeom prst="rect">
            <a:avLst/>
          </a:prstGeom>
          <a:noFill/>
        </p:spPr>
        <p:txBody>
          <a:bodyPr wrap="square" rtlCol="0">
            <a:spAutoFit/>
          </a:bodyPr>
          <a:lstStyle/>
          <a:p>
            <a:r>
              <a:rPr lang="en-US" altLang="zh-CN" sz="16600" b="1">
                <a:solidFill>
                  <a:srgbClr val="FFA904"/>
                </a:solidFill>
                <a:latin typeface="微软雅黑" panose="020B0503020204020204" pitchFamily="34" charset="-122"/>
                <a:ea typeface="微软雅黑" panose="020B0503020204020204" pitchFamily="34" charset="-122"/>
              </a:rPr>
              <a:t>06</a:t>
            </a:r>
          </a:p>
        </p:txBody>
      </p:sp>
      <p:sp>
        <p:nvSpPr>
          <p:cNvPr id="5" name="矩形 4"/>
          <p:cNvSpPr/>
          <p:nvPr/>
        </p:nvSpPr>
        <p:spPr>
          <a:xfrm>
            <a:off x="1448435" y="3143885"/>
            <a:ext cx="5607685" cy="570230"/>
          </a:xfrm>
          <a:prstGeom prst="rect">
            <a:avLst/>
          </a:prstGeom>
          <a:solidFill>
            <a:srgbClr val="FFF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2" name="文本框 1"/>
          <p:cNvSpPr txBox="1"/>
          <p:nvPr/>
        </p:nvSpPr>
        <p:spPr>
          <a:xfrm flipH="1">
            <a:off x="1889125" y="3085465"/>
            <a:ext cx="5779135" cy="706755"/>
          </a:xfrm>
          <a:prstGeom prst="rect">
            <a:avLst/>
          </a:prstGeom>
          <a:noFill/>
          <a:ln>
            <a:noFill/>
          </a:ln>
        </p:spPr>
        <p:txBody>
          <a:bodyPr wrap="square" rtlCol="0">
            <a:spAutoFit/>
          </a:bodyPr>
          <a:lstStyle/>
          <a:p>
            <a:pPr algn="ctr"/>
            <a:r>
              <a:rPr lang="zh-CN" altLang="zh-CN" sz="4000" b="1" dirty="0">
                <a:solidFill>
                  <a:srgbClr val="00B050"/>
                </a:solidFill>
                <a:latin typeface="黑体" panose="02010609060101010101" pitchFamily="49" charset="-122"/>
                <a:ea typeface="黑体" panose="02010609060101010101" pitchFamily="49" charset="-122"/>
              </a:rPr>
              <a:t>结   论</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188720" y="3128010"/>
            <a:ext cx="8427720" cy="1938020"/>
          </a:xfrm>
          <a:prstGeom prst="rect">
            <a:avLst/>
          </a:prstGeom>
          <a:noFill/>
        </p:spPr>
        <p:txBody>
          <a:bodyPr wrap="square" rtlCol="0">
            <a:spAutoFit/>
          </a:bodyPr>
          <a:lstStyle/>
          <a:p>
            <a:pPr marL="342900" indent="-342900">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通过三个月（有部分未满三个月）的院内院外一体化运动管理，实验组、对照组在实验前后分别进行了组内比较，从体重、糖化血红蛋白、空腹血糖、甘油三酯、总胆固醇、高密度脂蛋白及低密度脂蛋白共7项指标的统计分析结果中可以看出，实验组除高密度脂蛋白外的6项指标均有非常显着性差异(&lt;0.01)，高密度脂蛋白也有显着性差异（&lt;0.05），而对照组的7项指标在实验前后均无显着性差异。</a:t>
            </a:r>
          </a:p>
        </p:txBody>
      </p:sp>
      <p:sp>
        <p:nvSpPr>
          <p:cNvPr id="6" name="文本框 5"/>
          <p:cNvSpPr txBox="1"/>
          <p:nvPr/>
        </p:nvSpPr>
        <p:spPr>
          <a:xfrm>
            <a:off x="1188720" y="1764030"/>
            <a:ext cx="6687820" cy="953135"/>
          </a:xfrm>
          <a:prstGeom prst="rect">
            <a:avLst/>
          </a:prstGeom>
          <a:noFill/>
        </p:spPr>
        <p:txBody>
          <a:bodyPr wrap="square" rtlCol="0">
            <a:spAutoFit/>
          </a:bodyPr>
          <a:lstStyle/>
          <a:p>
            <a:r>
              <a:rPr lang="zh-CN" altLang="en-US" sz="2800" b="1">
                <a:solidFill>
                  <a:srgbClr val="00B050"/>
                </a:solidFill>
                <a:latin typeface="微软雅黑" panose="020B0503020204020204" pitchFamily="34" charset="-122"/>
                <a:ea typeface="微软雅黑" panose="020B0503020204020204" pitchFamily="34" charset="-122"/>
                <a:sym typeface="+mn-ea"/>
              </a:rPr>
              <a:t>医院内外一体化糖尿病运动管理模式</a:t>
            </a:r>
          </a:p>
          <a:p>
            <a:r>
              <a:rPr lang="zh-CN" altLang="en-US" sz="2800" b="1">
                <a:solidFill>
                  <a:srgbClr val="00B050"/>
                </a:solidFill>
                <a:latin typeface="微软雅黑" panose="020B0503020204020204" pitchFamily="34" charset="-122"/>
                <a:ea typeface="微软雅黑" panose="020B0503020204020204" pitchFamily="34" charset="-122"/>
                <a:sym typeface="+mn-ea"/>
              </a:rPr>
              <a:t>实践结论：</a:t>
            </a:r>
            <a:endParaRPr lang="zh-CN" altLang="en-US" sz="2800" b="1">
              <a:solidFill>
                <a:srgbClr val="00B05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25</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6515" y="-50165"/>
            <a:ext cx="12248515" cy="7005955"/>
          </a:xfrm>
          <a:prstGeom prst="rect">
            <a:avLst/>
          </a:prstGeom>
          <a:solidFill>
            <a:srgbClr val="FFF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矢量智能对象"/>
          <p:cNvPicPr>
            <a:picLocks noChangeAspect="1"/>
          </p:cNvPicPr>
          <p:nvPr/>
        </p:nvPicPr>
        <p:blipFill>
          <a:blip r:embed="rId2"/>
          <a:stretch>
            <a:fillRect/>
          </a:stretch>
        </p:blipFill>
        <p:spPr>
          <a:xfrm>
            <a:off x="5924550" y="2033905"/>
            <a:ext cx="2441575" cy="2790825"/>
          </a:xfrm>
          <a:prstGeom prst="rect">
            <a:avLst/>
          </a:prstGeom>
        </p:spPr>
      </p:pic>
      <p:sp>
        <p:nvSpPr>
          <p:cNvPr id="3" name="文本框 2"/>
          <p:cNvSpPr txBox="1"/>
          <p:nvPr/>
        </p:nvSpPr>
        <p:spPr>
          <a:xfrm>
            <a:off x="3454400" y="2105660"/>
            <a:ext cx="2910205" cy="2646045"/>
          </a:xfrm>
          <a:prstGeom prst="rect">
            <a:avLst/>
          </a:prstGeom>
          <a:noFill/>
        </p:spPr>
        <p:txBody>
          <a:bodyPr wrap="square" rtlCol="0">
            <a:spAutoFit/>
          </a:bodyPr>
          <a:lstStyle/>
          <a:p>
            <a:r>
              <a:rPr lang="en-US" altLang="zh-CN" sz="16600" b="1">
                <a:solidFill>
                  <a:srgbClr val="FFA904"/>
                </a:solidFill>
                <a:latin typeface="微软雅黑" panose="020B0503020204020204" pitchFamily="34" charset="-122"/>
                <a:ea typeface="微软雅黑" panose="020B0503020204020204" pitchFamily="34" charset="-122"/>
              </a:rPr>
              <a:t>07</a:t>
            </a:r>
          </a:p>
        </p:txBody>
      </p:sp>
      <p:sp>
        <p:nvSpPr>
          <p:cNvPr id="5" name="矩形 4"/>
          <p:cNvSpPr/>
          <p:nvPr/>
        </p:nvSpPr>
        <p:spPr>
          <a:xfrm>
            <a:off x="1448435" y="3143885"/>
            <a:ext cx="5607685" cy="570230"/>
          </a:xfrm>
          <a:prstGeom prst="rect">
            <a:avLst/>
          </a:prstGeom>
          <a:solidFill>
            <a:srgbClr val="FFF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2" name="文本框 1"/>
          <p:cNvSpPr txBox="1"/>
          <p:nvPr/>
        </p:nvSpPr>
        <p:spPr>
          <a:xfrm flipH="1">
            <a:off x="572135" y="3075940"/>
            <a:ext cx="6557645" cy="706755"/>
          </a:xfrm>
          <a:prstGeom prst="rect">
            <a:avLst/>
          </a:prstGeom>
          <a:noFill/>
          <a:ln>
            <a:noFill/>
          </a:ln>
        </p:spPr>
        <p:txBody>
          <a:bodyPr wrap="square" rtlCol="0">
            <a:spAutoFit/>
          </a:bodyPr>
          <a:lstStyle/>
          <a:p>
            <a:pPr algn="ctr"/>
            <a:r>
              <a:rPr lang="zh-CN" altLang="zh-CN" sz="4000" b="1" dirty="0">
                <a:solidFill>
                  <a:srgbClr val="00B050"/>
                </a:solidFill>
                <a:latin typeface="黑体" panose="02010609060101010101" pitchFamily="49" charset="-122"/>
                <a:ea typeface="黑体" panose="02010609060101010101" pitchFamily="49" charset="-122"/>
              </a:rPr>
              <a:t>院内外一体化部分成果展示</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27</a:t>
            </a:r>
          </a:p>
        </p:txBody>
      </p:sp>
      <p:pic>
        <p:nvPicPr>
          <p:cNvPr id="10" name="图片 9" descr="未标题-1-01"/>
          <p:cNvPicPr>
            <a:picLocks noChangeAspect="1"/>
          </p:cNvPicPr>
          <p:nvPr/>
        </p:nvPicPr>
        <p:blipFill>
          <a:blip r:embed="rId2"/>
          <a:stretch>
            <a:fillRect/>
          </a:stretch>
        </p:blipFill>
        <p:spPr>
          <a:xfrm>
            <a:off x="146685" y="748665"/>
            <a:ext cx="11997690" cy="600011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28</a:t>
            </a:r>
          </a:p>
        </p:txBody>
      </p:sp>
      <p:pic>
        <p:nvPicPr>
          <p:cNvPr id="2" name="图片 1" descr="2-01"/>
          <p:cNvPicPr>
            <a:picLocks noChangeAspect="1"/>
          </p:cNvPicPr>
          <p:nvPr/>
        </p:nvPicPr>
        <p:blipFill>
          <a:blip r:embed="rId2"/>
          <a:stretch>
            <a:fillRect/>
          </a:stretch>
        </p:blipFill>
        <p:spPr>
          <a:xfrm>
            <a:off x="336550" y="823595"/>
            <a:ext cx="11518900" cy="576008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6515" y="-50165"/>
            <a:ext cx="12248515" cy="7005955"/>
          </a:xfrm>
          <a:prstGeom prst="rect">
            <a:avLst/>
          </a:prstGeom>
          <a:solidFill>
            <a:srgbClr val="FFF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矢量智能对象"/>
          <p:cNvPicPr>
            <a:picLocks noChangeAspect="1"/>
          </p:cNvPicPr>
          <p:nvPr/>
        </p:nvPicPr>
        <p:blipFill>
          <a:blip r:embed="rId2"/>
          <a:stretch>
            <a:fillRect/>
          </a:stretch>
        </p:blipFill>
        <p:spPr>
          <a:xfrm>
            <a:off x="6503670" y="2172970"/>
            <a:ext cx="1604010" cy="2966720"/>
          </a:xfrm>
          <a:prstGeom prst="rect">
            <a:avLst/>
          </a:prstGeom>
        </p:spPr>
      </p:pic>
      <p:pic>
        <p:nvPicPr>
          <p:cNvPr id="5" name="图片 4" descr="01-拷贝"/>
          <p:cNvPicPr>
            <a:picLocks noChangeAspect="1"/>
          </p:cNvPicPr>
          <p:nvPr/>
        </p:nvPicPr>
        <p:blipFill>
          <a:blip r:embed="rId3"/>
          <a:stretch>
            <a:fillRect/>
          </a:stretch>
        </p:blipFill>
        <p:spPr>
          <a:xfrm>
            <a:off x="3697605" y="2689225"/>
            <a:ext cx="2230755" cy="1740535"/>
          </a:xfrm>
          <a:prstGeom prst="rect">
            <a:avLst/>
          </a:prstGeom>
        </p:spPr>
      </p:pic>
      <p:sp>
        <p:nvSpPr>
          <p:cNvPr id="2" name="文本框 1"/>
          <p:cNvSpPr txBox="1"/>
          <p:nvPr/>
        </p:nvSpPr>
        <p:spPr>
          <a:xfrm>
            <a:off x="3012440" y="3319780"/>
            <a:ext cx="3600450" cy="768350"/>
          </a:xfrm>
          <a:prstGeom prst="rect">
            <a:avLst/>
          </a:prstGeom>
          <a:noFill/>
        </p:spPr>
        <p:txBody>
          <a:bodyPr wrap="square" rtlCol="0">
            <a:spAutoFit/>
          </a:bodyPr>
          <a:lstStyle/>
          <a:p>
            <a:pPr algn="ctr"/>
            <a:r>
              <a:rPr lang="zh-CN" altLang="en-US" sz="4400" b="1" dirty="0">
                <a:solidFill>
                  <a:srgbClr val="3DBF65"/>
                </a:solidFill>
                <a:latin typeface="黑体" panose="02010609060101010101" pitchFamily="49" charset="-122"/>
                <a:ea typeface="黑体" panose="02010609060101010101" pitchFamily="49" charset="-122"/>
              </a:rPr>
              <a:t>院内管理</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29</a:t>
            </a:r>
          </a:p>
        </p:txBody>
      </p:sp>
      <p:pic>
        <p:nvPicPr>
          <p:cNvPr id="2" name="图片 1" descr="3-01"/>
          <p:cNvPicPr>
            <a:picLocks noChangeAspect="1"/>
          </p:cNvPicPr>
          <p:nvPr/>
        </p:nvPicPr>
        <p:blipFill>
          <a:blip r:embed="rId2"/>
          <a:stretch>
            <a:fillRect/>
          </a:stretch>
        </p:blipFill>
        <p:spPr>
          <a:xfrm>
            <a:off x="374650" y="761365"/>
            <a:ext cx="11797665" cy="58991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30</a:t>
            </a:r>
          </a:p>
        </p:txBody>
      </p:sp>
      <p:pic>
        <p:nvPicPr>
          <p:cNvPr id="3" name="图片 2" descr="邱文利-01"/>
          <p:cNvPicPr>
            <a:picLocks noChangeAspect="1"/>
          </p:cNvPicPr>
          <p:nvPr/>
        </p:nvPicPr>
        <p:blipFill>
          <a:blip r:embed="rId2"/>
          <a:stretch>
            <a:fillRect/>
          </a:stretch>
        </p:blipFill>
        <p:spPr>
          <a:xfrm>
            <a:off x="277495" y="823595"/>
            <a:ext cx="11520170" cy="576008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32</a:t>
            </a:r>
          </a:p>
        </p:txBody>
      </p:sp>
      <p:pic>
        <p:nvPicPr>
          <p:cNvPr id="3" name="图片 2" descr="5"/>
          <p:cNvPicPr>
            <a:picLocks noChangeAspect="1"/>
          </p:cNvPicPr>
          <p:nvPr/>
        </p:nvPicPr>
        <p:blipFill>
          <a:blip r:embed="rId2"/>
          <a:stretch>
            <a:fillRect/>
          </a:stretch>
        </p:blipFill>
        <p:spPr>
          <a:xfrm>
            <a:off x="426720" y="914400"/>
            <a:ext cx="11559540" cy="577977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33</a:t>
            </a:r>
          </a:p>
        </p:txBody>
      </p:sp>
      <p:pic>
        <p:nvPicPr>
          <p:cNvPr id="2" name="图片 1" descr="7-01"/>
          <p:cNvPicPr>
            <a:picLocks noChangeAspect="1"/>
          </p:cNvPicPr>
          <p:nvPr/>
        </p:nvPicPr>
        <p:blipFill>
          <a:blip r:embed="rId2"/>
          <a:stretch>
            <a:fillRect/>
          </a:stretch>
        </p:blipFill>
        <p:spPr>
          <a:xfrm>
            <a:off x="424180" y="805180"/>
            <a:ext cx="11442065" cy="57213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971540" y="6583680"/>
            <a:ext cx="462280" cy="368300"/>
          </a:xfrm>
          <a:prstGeom prst="rect">
            <a:avLst/>
          </a:prstGeom>
          <a:noFill/>
        </p:spPr>
        <p:txBody>
          <a:bodyPr wrap="square" rtlCol="0">
            <a:spAutoFit/>
          </a:bodyPr>
          <a:lstStyle/>
          <a:p>
            <a:pPr algn="ctr"/>
            <a:r>
              <a:rPr lang="en-US" altLang="zh-CN" b="1">
                <a:solidFill>
                  <a:schemeClr val="bg1"/>
                </a:solidFill>
              </a:rPr>
              <a:t>34</a:t>
            </a:r>
          </a:p>
        </p:txBody>
      </p:sp>
      <p:pic>
        <p:nvPicPr>
          <p:cNvPr id="2" name="图片 1" descr="6"/>
          <p:cNvPicPr>
            <a:picLocks noChangeAspect="1"/>
          </p:cNvPicPr>
          <p:nvPr/>
        </p:nvPicPr>
        <p:blipFill>
          <a:blip r:embed="rId2"/>
          <a:stretch>
            <a:fillRect/>
          </a:stretch>
        </p:blipFill>
        <p:spPr>
          <a:xfrm>
            <a:off x="547370" y="833120"/>
            <a:ext cx="11501120" cy="575056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32589" y="3127528"/>
            <a:ext cx="2299717" cy="646331"/>
          </a:xfrm>
          <a:prstGeom prst="rect">
            <a:avLst/>
          </a:prstGeom>
          <a:noFill/>
          <a:ln>
            <a:solidFill>
              <a:srgbClr val="FF9900"/>
            </a:solidFill>
          </a:ln>
        </p:spPr>
        <p:txBody>
          <a:bodyPr wrap="square" rtlCol="0">
            <a:spAutoFit/>
          </a:bodyPr>
          <a:lstStyle/>
          <a:p>
            <a:pPr algn="ctr"/>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整合进入</a:t>
            </a:r>
            <a:endParaRPr lang="en-US" altLang="zh-CN"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糖尿病治疗标准</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方案</a:t>
            </a:r>
          </a:p>
        </p:txBody>
      </p:sp>
      <p:sp>
        <p:nvSpPr>
          <p:cNvPr id="12" name="矩形 11"/>
          <p:cNvSpPr/>
          <p:nvPr/>
        </p:nvSpPr>
        <p:spPr>
          <a:xfrm>
            <a:off x="3470274" y="1905494"/>
            <a:ext cx="8297818" cy="3046988"/>
          </a:xfrm>
          <a:prstGeom prst="rect">
            <a:avLst/>
          </a:prstGeom>
        </p:spPr>
        <p:txBody>
          <a:bodyPr wrap="square">
            <a:spAutoFit/>
          </a:bodyPr>
          <a:lstStyle/>
          <a:p>
            <a:pPr>
              <a:lnSpc>
                <a:spcPct val="150000"/>
              </a:lnSpc>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入院时的介绍和教育，患者建档、问卷调查、信息采集</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医疗、营养、运动专家会诊 </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有</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氧、抗</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阻</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运动试验及专家制定个性化住院期运动处方</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住院期运动处方执行体验、康兮</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APP</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的体验及</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晨脉的</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应用教育</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住院期间医疗及运动数据的融合</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出院医嘱</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要求</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患者</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使用</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康兮</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APP</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，并前往康兮基地免费强化练习</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3</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次及学习使用</a:t>
            </a:r>
            <a:r>
              <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APP</a:t>
            </a:r>
          </a:p>
          <a:p>
            <a:pPr>
              <a:lnSpc>
                <a:spcPct val="150000"/>
              </a:lnSpc>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出院至复诊期间的运动</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rPr>
              <a:t>血糖、血压、用药、饮食及睡眠等数据作为复诊重要参考</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1600" dirty="0">
                <a:solidFill>
                  <a:srgbClr val="FF9900"/>
                </a:solidFill>
                <a:latin typeface="微软雅黑" panose="020B0503020204020204" pitchFamily="34" charset="-122"/>
                <a:ea typeface="微软雅黑" panose="020B0503020204020204" pitchFamily="34" charset="-122"/>
                <a:sym typeface="+mn-ea"/>
              </a:rPr>
              <a:t>*</a:t>
            </a:r>
            <a:r>
              <a:rPr lang="zh-CN" altLang="en-US" sz="1600" dirty="0" smtClean="0">
                <a:solidFill>
                  <a:srgbClr val="FF9900"/>
                </a:solidFill>
                <a:latin typeface="微软雅黑" panose="020B0503020204020204" pitchFamily="34" charset="-122"/>
                <a:ea typeface="微软雅黑" panose="020B0503020204020204" pitchFamily="34" charset="-122"/>
                <a:sym typeface="+mn-ea"/>
              </a:rPr>
              <a:t>以上对患者的服务均免费，数据与医院共享</a:t>
            </a:r>
            <a:endParaRPr lang="en-US" altLang="zh-CN" sz="1600" dirty="0" smtClean="0">
              <a:solidFill>
                <a:srgbClr val="FF9900"/>
              </a:solidFill>
              <a:latin typeface="微软雅黑" panose="020B0503020204020204" pitchFamily="34" charset="-122"/>
              <a:ea typeface="微软雅黑" panose="020B0503020204020204" pitchFamily="34" charset="-122"/>
              <a:sym typeface="+mn-ea"/>
            </a:endParaRPr>
          </a:p>
        </p:txBody>
      </p:sp>
      <p:sp>
        <p:nvSpPr>
          <p:cNvPr id="20" name="左大括号 19"/>
          <p:cNvSpPr/>
          <p:nvPr/>
        </p:nvSpPr>
        <p:spPr>
          <a:xfrm>
            <a:off x="3156976" y="2227489"/>
            <a:ext cx="313299" cy="2411664"/>
          </a:xfrm>
          <a:prstGeom prst="leftBrace">
            <a:avLst/>
          </a:prstGeom>
          <a:noFill/>
          <a:ln w="19050">
            <a:solidFill>
              <a:srgbClr val="FF9900">
                <a:alpha val="99000"/>
              </a:srgbClr>
            </a:solidFill>
          </a:ln>
          <a:extLst>
            <a:ext uri="{909E8E84-426E-40DD-AFC4-6F175D3DCCD1}">
              <a14:hiddenFill xmlns:a14="http://schemas.microsoft.com/office/drawing/2010/main">
                <a:solidFill>
                  <a:srgbClr val="FF990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9900"/>
              </a:solidFill>
            </a:endParaRPr>
          </a:p>
        </p:txBody>
      </p:sp>
      <p:sp>
        <p:nvSpPr>
          <p:cNvPr id="21" name="文本框 20"/>
          <p:cNvSpPr txBox="1"/>
          <p:nvPr/>
        </p:nvSpPr>
        <p:spPr>
          <a:xfrm>
            <a:off x="6028690" y="6584315"/>
            <a:ext cx="221615" cy="368300"/>
          </a:xfrm>
          <a:prstGeom prst="rect">
            <a:avLst/>
          </a:prstGeom>
          <a:noFill/>
        </p:spPr>
        <p:txBody>
          <a:bodyPr wrap="square" rtlCol="0">
            <a:spAutoFit/>
          </a:bodyPr>
          <a:lstStyle/>
          <a:p>
            <a:r>
              <a:rPr lang="en-US" altLang="zh-CN" b="1">
                <a:ln>
                  <a:noFill/>
                </a:ln>
                <a:solidFill>
                  <a:schemeClr val="bg1"/>
                </a:solidFill>
              </a:rPr>
              <a:t>3</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6028690" y="6584315"/>
            <a:ext cx="221615" cy="368300"/>
          </a:xfrm>
          <a:prstGeom prst="rect">
            <a:avLst/>
          </a:prstGeom>
          <a:noFill/>
        </p:spPr>
        <p:txBody>
          <a:bodyPr wrap="square" rtlCol="0">
            <a:spAutoFit/>
          </a:bodyPr>
          <a:lstStyle/>
          <a:p>
            <a:r>
              <a:rPr lang="en-US" altLang="zh-CN" b="1">
                <a:ln>
                  <a:noFill/>
                </a:ln>
                <a:solidFill>
                  <a:schemeClr val="bg1"/>
                </a:solidFill>
              </a:rPr>
              <a:t>4</a:t>
            </a:r>
          </a:p>
        </p:txBody>
      </p:sp>
      <p:sp>
        <p:nvSpPr>
          <p:cNvPr id="4" name="文本框 3"/>
          <p:cNvSpPr txBox="1"/>
          <p:nvPr/>
        </p:nvSpPr>
        <p:spPr>
          <a:xfrm>
            <a:off x="1469708" y="1518990"/>
            <a:ext cx="4780280" cy="706755"/>
          </a:xfrm>
          <a:prstGeom prst="rect">
            <a:avLst/>
          </a:prstGeom>
          <a:noFill/>
        </p:spPr>
        <p:txBody>
          <a:bodyPr wrap="none" rtlCol="0">
            <a:spAutoFit/>
          </a:bodyPr>
          <a:lstStyle/>
          <a:p>
            <a:pPr algn="l"/>
            <a:r>
              <a:rPr lang="zh-CN" altLang="en-US" sz="4000" b="1" dirty="0" smtClean="0">
                <a:solidFill>
                  <a:srgbClr val="00B050"/>
                </a:solidFill>
                <a:latin typeface="黑体" panose="02010609060101010101" pitchFamily="49" charset="-122"/>
                <a:ea typeface="黑体" panose="02010609060101010101" pitchFamily="49" charset="-122"/>
              </a:rPr>
              <a:t>院内管理</a:t>
            </a:r>
            <a:r>
              <a:rPr lang="en-US" altLang="zh-CN" sz="4000" b="1" dirty="0" smtClean="0">
                <a:solidFill>
                  <a:srgbClr val="00B050"/>
                </a:solidFill>
                <a:latin typeface="黑体" panose="02010609060101010101" pitchFamily="49" charset="-122"/>
                <a:ea typeface="黑体" panose="02010609060101010101" pitchFamily="49" charset="-122"/>
              </a:rPr>
              <a:t>--</a:t>
            </a:r>
            <a:r>
              <a:rPr lang="zh-CN" altLang="en-US" sz="4000" b="1" dirty="0" smtClean="0">
                <a:solidFill>
                  <a:srgbClr val="00B050"/>
                </a:solidFill>
                <a:latin typeface="黑体" panose="02010609060101010101" pitchFamily="49" charset="-122"/>
                <a:ea typeface="黑体" panose="02010609060101010101" pitchFamily="49" charset="-122"/>
              </a:rPr>
              <a:t>入院管理</a:t>
            </a:r>
          </a:p>
        </p:txBody>
      </p:sp>
      <p:sp>
        <p:nvSpPr>
          <p:cNvPr id="2" name="文本框 1"/>
          <p:cNvSpPr txBox="1"/>
          <p:nvPr/>
        </p:nvSpPr>
        <p:spPr>
          <a:xfrm>
            <a:off x="1461770" y="2924175"/>
            <a:ext cx="7395210" cy="2861310"/>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患者入院时，院方加强糖尿病的宣传教育工作，为患者建立健康档案。</a:t>
            </a:r>
          </a:p>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收集患者入院前的身体数据和健康信息，并对患者进行糖尿病问卷调查。</a:t>
            </a:r>
          </a:p>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主治医生、营养师与运动专家联合会诊，根据患者入院时的健康信息，确定治疗方案、营养方案以及运动处方。</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6028690" y="6584315"/>
            <a:ext cx="221615" cy="368300"/>
          </a:xfrm>
          <a:prstGeom prst="rect">
            <a:avLst/>
          </a:prstGeom>
          <a:noFill/>
        </p:spPr>
        <p:txBody>
          <a:bodyPr wrap="square" rtlCol="0">
            <a:spAutoFit/>
          </a:bodyPr>
          <a:lstStyle/>
          <a:p>
            <a:r>
              <a:rPr lang="en-US" altLang="zh-CN" b="1">
                <a:ln>
                  <a:noFill/>
                </a:ln>
                <a:solidFill>
                  <a:schemeClr val="bg1"/>
                </a:solidFill>
              </a:rPr>
              <a:t>5</a:t>
            </a:r>
          </a:p>
        </p:txBody>
      </p:sp>
      <p:sp>
        <p:nvSpPr>
          <p:cNvPr id="2" name="文本框 1"/>
          <p:cNvSpPr txBox="1"/>
          <p:nvPr/>
        </p:nvSpPr>
        <p:spPr>
          <a:xfrm>
            <a:off x="1469708" y="1318965"/>
            <a:ext cx="5801360" cy="706755"/>
          </a:xfrm>
          <a:prstGeom prst="rect">
            <a:avLst/>
          </a:prstGeom>
          <a:noFill/>
        </p:spPr>
        <p:txBody>
          <a:bodyPr wrap="none" rtlCol="0">
            <a:spAutoFit/>
          </a:bodyPr>
          <a:lstStyle/>
          <a:p>
            <a:pPr algn="l"/>
            <a:r>
              <a:rPr lang="zh-CN" altLang="en-US" sz="4000" b="1" dirty="0" smtClean="0">
                <a:solidFill>
                  <a:schemeClr val="bg2">
                    <a:lumMod val="75000"/>
                  </a:schemeClr>
                </a:solidFill>
                <a:latin typeface="黑体" panose="02010609060101010101" pitchFamily="49" charset="-122"/>
                <a:ea typeface="黑体" panose="02010609060101010101" pitchFamily="49" charset="-122"/>
              </a:rPr>
              <a:t>院内管理</a:t>
            </a:r>
            <a:r>
              <a:rPr lang="en-US" altLang="zh-CN" sz="4000" b="1" dirty="0" smtClean="0">
                <a:solidFill>
                  <a:schemeClr val="bg2">
                    <a:lumMod val="75000"/>
                  </a:schemeClr>
                </a:solidFill>
                <a:latin typeface="黑体" panose="02010609060101010101" pitchFamily="49" charset="-122"/>
                <a:ea typeface="黑体" panose="02010609060101010101" pitchFamily="49" charset="-122"/>
              </a:rPr>
              <a:t>--</a:t>
            </a:r>
            <a:r>
              <a:rPr lang="zh-CN" altLang="en-US" sz="4000" b="1" dirty="0" smtClean="0">
                <a:solidFill>
                  <a:srgbClr val="00B050"/>
                </a:solidFill>
                <a:latin typeface="黑体" panose="02010609060101010101" pitchFamily="49" charset="-122"/>
                <a:ea typeface="黑体" panose="02010609060101010101" pitchFamily="49" charset="-122"/>
              </a:rPr>
              <a:t>院内运动治疗</a:t>
            </a:r>
          </a:p>
        </p:txBody>
      </p:sp>
      <p:sp>
        <p:nvSpPr>
          <p:cNvPr id="3" name="文本框 2"/>
          <p:cNvSpPr txBox="1"/>
          <p:nvPr/>
        </p:nvSpPr>
        <p:spPr>
          <a:xfrm>
            <a:off x="1461770" y="2428875"/>
            <a:ext cx="7395210" cy="3784600"/>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专家为患者量身定制运动处方后，患者在住院期间可根据运动处方按时训练</a:t>
            </a:r>
            <a:r>
              <a:rPr lang="zh-CN" altLang="en-US" sz="2000" b="1" dirty="0" smtClean="0">
                <a:solidFill>
                  <a:srgbClr val="FF9900"/>
                </a:solidFill>
                <a:latin typeface="黑体" panose="02010609060101010101" pitchFamily="49" charset="-122"/>
                <a:ea typeface="黑体" panose="02010609060101010101" pitchFamily="49" charset="-122"/>
              </a:rPr>
              <a:t>【运动处方包含有氧、抗阻和柔韧等，有氧训练提高患者心肺功能，加快血液循环，改善血液粘稠度，降低并发症风险；抗阻训练有效提升基础代谢率，解决糖代谢、脂代谢、蛋白质代谢混乱带来的危害】</a:t>
            </a:r>
            <a:r>
              <a:rPr lang="zh-CN" altLang="en-US" sz="2000" b="1" dirty="0" smtClean="0">
                <a:solidFill>
                  <a:schemeClr val="bg2">
                    <a:lumMod val="75000"/>
                  </a:schemeClr>
                </a:solidFill>
                <a:latin typeface="黑体" panose="02010609060101010101" pitchFamily="49" charset="-122"/>
                <a:ea typeface="黑体" panose="02010609060101010101" pitchFamily="49" charset="-122"/>
              </a:rPr>
              <a:t>。</a:t>
            </a: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目前运动处方已开发APP，患者可下载康兮APP，录入自己的健康数据和身体信息，专家可线上制定运动处方，而患者也可以线上体验，跟着APP训练。</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6028690" y="6584315"/>
            <a:ext cx="221615" cy="368300"/>
          </a:xfrm>
          <a:prstGeom prst="rect">
            <a:avLst/>
          </a:prstGeom>
          <a:noFill/>
        </p:spPr>
        <p:txBody>
          <a:bodyPr wrap="square" rtlCol="0">
            <a:spAutoFit/>
          </a:bodyPr>
          <a:lstStyle/>
          <a:p>
            <a:r>
              <a:rPr lang="en-US" altLang="zh-CN" b="1">
                <a:ln>
                  <a:noFill/>
                </a:ln>
                <a:solidFill>
                  <a:schemeClr val="bg1"/>
                </a:solidFill>
              </a:rPr>
              <a:t>6</a:t>
            </a:r>
          </a:p>
        </p:txBody>
      </p:sp>
      <p:sp>
        <p:nvSpPr>
          <p:cNvPr id="2" name="文本框 1"/>
          <p:cNvSpPr txBox="1"/>
          <p:nvPr/>
        </p:nvSpPr>
        <p:spPr>
          <a:xfrm>
            <a:off x="1469708" y="1928565"/>
            <a:ext cx="4780280" cy="706755"/>
          </a:xfrm>
          <a:prstGeom prst="rect">
            <a:avLst/>
          </a:prstGeom>
          <a:noFill/>
        </p:spPr>
        <p:txBody>
          <a:bodyPr wrap="none" rtlCol="0">
            <a:spAutoFit/>
          </a:bodyPr>
          <a:lstStyle/>
          <a:p>
            <a:pPr algn="l"/>
            <a:r>
              <a:rPr lang="zh-CN" altLang="en-US" sz="4000" b="1" dirty="0" smtClean="0">
                <a:solidFill>
                  <a:schemeClr val="bg2">
                    <a:lumMod val="75000"/>
                  </a:schemeClr>
                </a:solidFill>
                <a:latin typeface="黑体" panose="02010609060101010101" pitchFamily="49" charset="-122"/>
                <a:ea typeface="黑体" panose="02010609060101010101" pitchFamily="49" charset="-122"/>
              </a:rPr>
              <a:t>院内管理</a:t>
            </a:r>
            <a:r>
              <a:rPr lang="en-US" altLang="zh-CN" sz="4000" b="1" dirty="0" smtClean="0">
                <a:solidFill>
                  <a:schemeClr val="bg2">
                    <a:lumMod val="75000"/>
                  </a:schemeClr>
                </a:solidFill>
                <a:latin typeface="黑体" panose="02010609060101010101" pitchFamily="49" charset="-122"/>
                <a:ea typeface="黑体" panose="02010609060101010101" pitchFamily="49" charset="-122"/>
              </a:rPr>
              <a:t>--</a:t>
            </a:r>
            <a:r>
              <a:rPr lang="zh-CN" altLang="en-US" sz="4000" b="1" dirty="0" smtClean="0">
                <a:solidFill>
                  <a:srgbClr val="00B050"/>
                </a:solidFill>
                <a:latin typeface="黑体" panose="02010609060101010101" pitchFamily="49" charset="-122"/>
                <a:ea typeface="黑体" panose="02010609060101010101" pitchFamily="49" charset="-122"/>
              </a:rPr>
              <a:t>数据融合</a:t>
            </a:r>
          </a:p>
        </p:txBody>
      </p:sp>
      <p:sp>
        <p:nvSpPr>
          <p:cNvPr id="8" name="文本框 7"/>
          <p:cNvSpPr txBox="1"/>
          <p:nvPr/>
        </p:nvSpPr>
        <p:spPr>
          <a:xfrm>
            <a:off x="1461770" y="3286125"/>
            <a:ext cx="7395210" cy="1938020"/>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患者住院期间的医疗数据与运动数据会汇总融合，而后进入康兮APP大数据库。</a:t>
            </a:r>
          </a:p>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主治医生、营养师、运动专家和患者可登陆APP查看患者的健康数据、身体数据以及运动数据。</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6028690" y="6584315"/>
            <a:ext cx="221615" cy="368300"/>
          </a:xfrm>
          <a:prstGeom prst="rect">
            <a:avLst/>
          </a:prstGeom>
          <a:noFill/>
        </p:spPr>
        <p:txBody>
          <a:bodyPr wrap="square" rtlCol="0">
            <a:spAutoFit/>
          </a:bodyPr>
          <a:lstStyle/>
          <a:p>
            <a:r>
              <a:rPr lang="en-US" altLang="zh-CN" b="1">
                <a:ln>
                  <a:noFill/>
                </a:ln>
                <a:solidFill>
                  <a:schemeClr val="bg1"/>
                </a:solidFill>
              </a:rPr>
              <a:t>7</a:t>
            </a:r>
          </a:p>
        </p:txBody>
      </p:sp>
      <p:sp>
        <p:nvSpPr>
          <p:cNvPr id="2" name="文本框 1"/>
          <p:cNvSpPr txBox="1"/>
          <p:nvPr/>
        </p:nvSpPr>
        <p:spPr>
          <a:xfrm>
            <a:off x="1469708" y="2128590"/>
            <a:ext cx="4780280" cy="706755"/>
          </a:xfrm>
          <a:prstGeom prst="rect">
            <a:avLst/>
          </a:prstGeom>
          <a:noFill/>
        </p:spPr>
        <p:txBody>
          <a:bodyPr wrap="none" rtlCol="0">
            <a:spAutoFit/>
          </a:bodyPr>
          <a:lstStyle/>
          <a:p>
            <a:pPr algn="l"/>
            <a:r>
              <a:rPr lang="zh-CN" altLang="en-US" sz="4000" b="1" dirty="0" smtClean="0">
                <a:solidFill>
                  <a:schemeClr val="bg2">
                    <a:lumMod val="75000"/>
                  </a:schemeClr>
                </a:solidFill>
                <a:latin typeface="黑体" panose="02010609060101010101" pitchFamily="49" charset="-122"/>
                <a:ea typeface="黑体" panose="02010609060101010101" pitchFamily="49" charset="-122"/>
              </a:rPr>
              <a:t>院内管理</a:t>
            </a:r>
            <a:r>
              <a:rPr lang="en-US" altLang="zh-CN" sz="4000" b="1" dirty="0" smtClean="0">
                <a:solidFill>
                  <a:schemeClr val="bg2">
                    <a:lumMod val="75000"/>
                  </a:schemeClr>
                </a:solidFill>
                <a:latin typeface="黑体" panose="02010609060101010101" pitchFamily="49" charset="-122"/>
                <a:ea typeface="黑体" panose="02010609060101010101" pitchFamily="49" charset="-122"/>
              </a:rPr>
              <a:t>--</a:t>
            </a:r>
            <a:r>
              <a:rPr lang="zh-CN" altLang="en-US" sz="4000" b="1" dirty="0" smtClean="0">
                <a:solidFill>
                  <a:srgbClr val="00B050"/>
                </a:solidFill>
                <a:latin typeface="黑体" panose="02010609060101010101" pitchFamily="49" charset="-122"/>
                <a:ea typeface="黑体" panose="02010609060101010101" pitchFamily="49" charset="-122"/>
              </a:rPr>
              <a:t>出院医嘱</a:t>
            </a:r>
          </a:p>
        </p:txBody>
      </p:sp>
      <p:sp>
        <p:nvSpPr>
          <p:cNvPr id="8" name="文本框 7"/>
          <p:cNvSpPr txBox="1"/>
          <p:nvPr/>
        </p:nvSpPr>
        <p:spPr>
          <a:xfrm>
            <a:off x="1461770" y="3486150"/>
            <a:ext cx="7395210" cy="1476375"/>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2000" b="1" dirty="0" smtClean="0">
                <a:solidFill>
                  <a:schemeClr val="bg2">
                    <a:lumMod val="75000"/>
                  </a:schemeClr>
                </a:solidFill>
                <a:latin typeface="黑体" panose="02010609060101010101" pitchFamily="49" charset="-122"/>
                <a:ea typeface="黑体" panose="02010609060101010101" pitchFamily="49" charset="-122"/>
              </a:rPr>
              <a:t>患者经过住院期间的医学治疗、营养治疗及运动治疗，身体状态已有所提升，血糖得到一定控制，可以出院。患者出院按照医嘱，严格遵守医疗、营养、运动长效管理机制。</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0960"/>
            <a:ext cx="12229465" cy="6939280"/>
          </a:xfrm>
          <a:prstGeom prst="rect">
            <a:avLst/>
          </a:prstGeom>
          <a:solidFill>
            <a:srgbClr val="FFF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有氧</a:t>
            </a:r>
            <a:endParaRPr lang="zh-CN" altLang="en-US" dirty="0"/>
          </a:p>
        </p:txBody>
      </p:sp>
      <p:pic>
        <p:nvPicPr>
          <p:cNvPr id="15" name="图片 14" descr="矢量智能对象"/>
          <p:cNvPicPr>
            <a:picLocks noChangeAspect="1"/>
          </p:cNvPicPr>
          <p:nvPr/>
        </p:nvPicPr>
        <p:blipFill>
          <a:blip r:embed="rId2"/>
          <a:stretch>
            <a:fillRect/>
          </a:stretch>
        </p:blipFill>
        <p:spPr>
          <a:xfrm>
            <a:off x="6470015" y="1846580"/>
            <a:ext cx="1535430" cy="3033395"/>
          </a:xfrm>
          <a:prstGeom prst="rect">
            <a:avLst/>
          </a:prstGeom>
          <a:ln>
            <a:noFill/>
          </a:ln>
        </p:spPr>
      </p:pic>
      <p:pic>
        <p:nvPicPr>
          <p:cNvPr id="4" name="图片 3" descr="力量锻炼"/>
          <p:cNvPicPr>
            <a:picLocks noChangeAspect="1"/>
          </p:cNvPicPr>
          <p:nvPr/>
        </p:nvPicPr>
        <p:blipFill>
          <a:blip r:embed="rId3"/>
          <a:stretch>
            <a:fillRect/>
          </a:stretch>
        </p:blipFill>
        <p:spPr>
          <a:xfrm>
            <a:off x="3531235" y="2540000"/>
            <a:ext cx="2463800" cy="1737360"/>
          </a:xfrm>
          <a:prstGeom prst="rect">
            <a:avLst/>
          </a:prstGeom>
        </p:spPr>
      </p:pic>
      <p:sp>
        <p:nvSpPr>
          <p:cNvPr id="3" name="文本框 2"/>
          <p:cNvSpPr txBox="1"/>
          <p:nvPr/>
        </p:nvSpPr>
        <p:spPr>
          <a:xfrm flipH="1">
            <a:off x="2964580" y="3224464"/>
            <a:ext cx="3339967" cy="706755"/>
          </a:xfrm>
          <a:prstGeom prst="rect">
            <a:avLst/>
          </a:prstGeom>
          <a:noFill/>
        </p:spPr>
        <p:txBody>
          <a:bodyPr wrap="square" rtlCol="0">
            <a:spAutoFit/>
          </a:bodyPr>
          <a:lstStyle/>
          <a:p>
            <a:pPr algn="ctr"/>
            <a:r>
              <a:rPr lang="zh-CN" altLang="en-US" sz="4000" b="1" dirty="0">
                <a:solidFill>
                  <a:srgbClr val="00B050"/>
                </a:solidFill>
                <a:latin typeface="微软雅黑" panose="020B0503020204020204" pitchFamily="34" charset="-122"/>
                <a:ea typeface="微软雅黑" panose="020B0503020204020204" pitchFamily="34" charset="-122"/>
              </a:rPr>
              <a:t>院外管理</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3526</Words>
  <Application>Microsoft Office PowerPoint</Application>
  <PresentationFormat>宽屏</PresentationFormat>
  <Paragraphs>576</Paragraphs>
  <Slides>34</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黑体</vt:lpstr>
      <vt:lpstr>宋体</vt:lpstr>
      <vt:lpstr>微软雅黑</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jwx</cp:lastModifiedBy>
  <cp:revision>185</cp:revision>
  <dcterms:created xsi:type="dcterms:W3CDTF">2017-03-13T01:16:00Z</dcterms:created>
  <dcterms:modified xsi:type="dcterms:W3CDTF">2018-01-16T08:31:09Z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